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Consolas" panose="020B0609020204030204" pitchFamily="49"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Roboto Slab" panose="020B0604020202020204" charset="0"/>
      <p:regular r:id="rId45"/>
      <p:bold r:id="rId46"/>
    </p:embeddedFont>
    <p:embeddedFont>
      <p:font typeface="Source Sans Pro" panose="020B05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8F72A2-906F-4854-93EE-498D4294A4DB}">
  <a:tblStyle styleId="{308F72A2-906F-4854-93EE-498D4294A4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na.op.gg/statistics/champ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ee22a48c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cee22a48ce_2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ee22a48ce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cee22a48ce_2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e22a48c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cee22a48ce_2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ee22a48ce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cee22a48ce_2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cee22a48ce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cee22a48ce_2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ee22a48ce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cee22a48ce_2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ee22a48ce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cee22a48ce_2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ee22a48c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cee22a48ce_2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ee22a48ce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cee22a48ce_2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e22a48ce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cee22a48ce_2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ee5842971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ee584297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ee22a48ce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cee22a48ce_2_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ee22a48ce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cee22a48ce_2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ee22a48ce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cee22a48ce_2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e22a48ce_2_1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e22a48ce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cec17ec461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cec17ec4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ee5842971_1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ee584297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r>
              <a:rPr lang="en" sz="900">
                <a:solidFill>
                  <a:schemeClr val="dk1"/>
                </a:solidFill>
              </a:rPr>
              <a:t>This is our visualization of the gini importances of the features. Note that with 171 features, the average should be 0.00584,, so seeing features with over 0.04 is highly significant. </a:t>
            </a: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Through calculating the gini importances of the features, which is essentially the weighted importance of the features (where they all sum to 1) we can identify our top features at a glance.</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600"/>
              </a:spcBef>
              <a:spcAft>
                <a:spcPts val="0"/>
              </a:spcAft>
              <a:buClr>
                <a:schemeClr val="dk1"/>
              </a:buClr>
              <a:buSzPts val="1100"/>
              <a:buFont typeface="Arial"/>
              <a:buNone/>
            </a:pPr>
            <a:r>
              <a:rPr lang="en" sz="900">
                <a:solidFill>
                  <a:srgbClr val="263238"/>
                </a:solidFill>
                <a:latin typeface="Source Sans Pro"/>
                <a:ea typeface="Source Sans Pro"/>
                <a:cs typeface="Source Sans Pro"/>
                <a:sym typeface="Source Sans Pro"/>
              </a:rPr>
              <a:t>As the goal of every lane is to push turrets (objective damage) to destroy the enemy inhibitor (first inhib), and get kills in the process (while avoiding death), it is intuitive that these features have high predictive accuracy.</a:t>
            </a:r>
            <a:endParaRPr sz="9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900">
                <a:solidFill>
                  <a:srgbClr val="263238"/>
                </a:solidFill>
                <a:latin typeface="Source Sans Pro"/>
                <a:ea typeface="Source Sans Pro"/>
                <a:cs typeface="Source Sans Pro"/>
                <a:sym typeface="Source Sans Pro"/>
              </a:rPr>
              <a:t>It is important to note that as the game goes on, the odds of a victory change- these features reflect critical turning points in every match.</a:t>
            </a:r>
            <a:endParaRPr sz="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ee5842971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ee584297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initial testing on purely a random forest led to a prediction accuracy of 96-97% and when we train on only the top  6 features selected by the algorithm, we only lose about 1% in our accuracy.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cee5842971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cee584297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ee22a48ce_1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ee22a48c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ee5842971_2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ee5842971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eb0b68e01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eb0b68e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f0946cae8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0946ca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ee22a48ce_1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ee22a48ce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cee5842971_2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cee5842971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ee5842971_4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ee584297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Voice file complete</a:t>
            </a:r>
            <a:endParaRPr sz="1400">
              <a:solidFill>
                <a:srgbClr val="263238"/>
              </a:solidFill>
              <a:latin typeface="Source Sans Pro"/>
              <a:ea typeface="Source Sans Pro"/>
              <a:cs typeface="Source Sans Pro"/>
              <a:sym typeface="Source Sans Pro"/>
            </a:endParaRPr>
          </a:p>
          <a:p>
            <a:pPr marL="457200" lvl="0" indent="-317500" algn="l" rtl="0">
              <a:spcBef>
                <a:spcPts val="0"/>
              </a:spcBef>
              <a:spcAft>
                <a:spcPts val="0"/>
              </a:spcAft>
              <a:buClr>
                <a:srgbClr val="CFD8DC"/>
              </a:buClr>
              <a:buSzPts val="1400"/>
              <a:buFont typeface="Source Sans Pro"/>
              <a:buChar char="◎"/>
            </a:pPr>
            <a:endParaRPr sz="1400">
              <a:solidFill>
                <a:srgbClr val="263238"/>
              </a:solidFill>
              <a:latin typeface="Source Sans Pro"/>
              <a:ea typeface="Source Sans Pro"/>
              <a:cs typeface="Source Sans Pro"/>
              <a:sym typeface="Source Sans Pro"/>
            </a:endParaRPr>
          </a:p>
          <a:p>
            <a:pPr marL="457200" lvl="0"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Talk a bit about why we chose to look at actions during a game rather than champion selection before the game.</a:t>
            </a:r>
            <a:endParaRPr sz="1400">
              <a:solidFill>
                <a:srgbClr val="263238"/>
              </a:solidFill>
              <a:latin typeface="Source Sans Pro"/>
              <a:ea typeface="Source Sans Pro"/>
              <a:cs typeface="Source Sans Pro"/>
              <a:sym typeface="Source Sans Pro"/>
            </a:endParaRPr>
          </a:p>
          <a:p>
            <a:pPr marL="457200" lvl="0"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Every player selects the champion they wish to play in a given match</a:t>
            </a:r>
            <a:endParaRPr sz="1400">
              <a:solidFill>
                <a:srgbClr val="263238"/>
              </a:solidFill>
              <a:latin typeface="Source Sans Pro"/>
              <a:ea typeface="Source Sans Pro"/>
              <a:cs typeface="Source Sans Pro"/>
              <a:sym typeface="Source Sans Pro"/>
            </a:endParaRPr>
          </a:p>
          <a:p>
            <a:pPr marL="457200" lvl="0"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Deciding the likelihood of a victory based on team composition alone is an extremely complex, separate classification problem:</a:t>
            </a:r>
            <a:endParaRPr sz="1400">
              <a:solidFill>
                <a:srgbClr val="263238"/>
              </a:solidFill>
              <a:latin typeface="Source Sans Pro"/>
              <a:ea typeface="Source Sans Pro"/>
              <a:cs typeface="Source Sans Pro"/>
              <a:sym typeface="Source Sans Pro"/>
            </a:endParaRPr>
          </a:p>
          <a:p>
            <a:pPr marL="914400" lvl="1"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Patches are deployed </a:t>
            </a:r>
            <a:r>
              <a:rPr lang="en" sz="1400" b="1">
                <a:solidFill>
                  <a:srgbClr val="263238"/>
                </a:solidFill>
                <a:latin typeface="Source Sans Pro"/>
                <a:ea typeface="Source Sans Pro"/>
                <a:cs typeface="Source Sans Pro"/>
                <a:sym typeface="Source Sans Pro"/>
              </a:rPr>
              <a:t>multiple times a year</a:t>
            </a:r>
            <a:r>
              <a:rPr lang="en" sz="1400">
                <a:solidFill>
                  <a:srgbClr val="263238"/>
                </a:solidFill>
                <a:latin typeface="Source Sans Pro"/>
                <a:ea typeface="Source Sans Pro"/>
                <a:cs typeface="Source Sans Pro"/>
                <a:sym typeface="Source Sans Pro"/>
              </a:rPr>
              <a:t>, with changes to champion s</a:t>
            </a:r>
            <a:r>
              <a:rPr lang="en" sz="1400" b="1">
                <a:solidFill>
                  <a:srgbClr val="263238"/>
                </a:solidFill>
                <a:latin typeface="Source Sans Pro"/>
                <a:ea typeface="Source Sans Pro"/>
                <a:cs typeface="Source Sans Pro"/>
                <a:sym typeface="Source Sans Pro"/>
              </a:rPr>
              <a:t>tats, abilities, and even new champions</a:t>
            </a:r>
            <a:r>
              <a:rPr lang="en" sz="1400">
                <a:solidFill>
                  <a:srgbClr val="263238"/>
                </a:solidFill>
                <a:latin typeface="Source Sans Pro"/>
                <a:ea typeface="Source Sans Pro"/>
                <a:cs typeface="Source Sans Pro"/>
                <a:sym typeface="Source Sans Pro"/>
              </a:rPr>
              <a:t> themselves</a:t>
            </a:r>
            <a:endParaRPr sz="1400">
              <a:solidFill>
                <a:srgbClr val="263238"/>
              </a:solidFill>
              <a:latin typeface="Source Sans Pro"/>
              <a:ea typeface="Source Sans Pro"/>
              <a:cs typeface="Source Sans Pro"/>
              <a:sym typeface="Source Sans Pro"/>
            </a:endParaRPr>
          </a:p>
          <a:p>
            <a:pPr marL="914400" lvl="1"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Changes to purchasable items also significantly changes the viability of champions</a:t>
            </a:r>
            <a:endParaRPr sz="1400">
              <a:solidFill>
                <a:srgbClr val="263238"/>
              </a:solidFill>
              <a:latin typeface="Source Sans Pro"/>
              <a:ea typeface="Source Sans Pro"/>
              <a:cs typeface="Source Sans Pro"/>
              <a:sym typeface="Source Sans Pro"/>
            </a:endParaRPr>
          </a:p>
          <a:p>
            <a:pPr marL="914400" lvl="1" indent="-317500" algn="l" rtl="0">
              <a:spcBef>
                <a:spcPts val="0"/>
              </a:spcBef>
              <a:spcAft>
                <a:spcPts val="0"/>
              </a:spcAft>
              <a:buClr>
                <a:srgbClr val="CFD8DC"/>
              </a:buClr>
              <a:buSzPts val="1400"/>
              <a:buFont typeface="Source Sans Pro"/>
              <a:buChar char="○"/>
            </a:pPr>
            <a:r>
              <a:rPr lang="en" sz="1400">
                <a:solidFill>
                  <a:srgbClr val="263238"/>
                </a:solidFill>
                <a:latin typeface="Source Sans Pro"/>
                <a:ea typeface="Source Sans Pro"/>
                <a:cs typeface="Source Sans Pro"/>
                <a:sym typeface="Source Sans Pro"/>
              </a:rPr>
              <a:t>Complexity scales with the large champion pool (155 currently), and interactions in 1v1 and team fighting ability</a:t>
            </a:r>
            <a:endParaRPr sz="14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endParaRPr sz="140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300" i="1">
                <a:solidFill>
                  <a:srgbClr val="263238"/>
                </a:solidFill>
                <a:latin typeface="Source Sans Pro"/>
                <a:ea typeface="Source Sans Pro"/>
                <a:cs typeface="Source Sans Pro"/>
                <a:sym typeface="Source Sans Pro"/>
              </a:rPr>
              <a:t>Metas are dynamic and consistently changing at the professional and amatuer level to keep gameplay fresh. The best way to analyze team composition may be the simplest: to look at each individual champions competitive win rate, such as at </a:t>
            </a:r>
            <a:r>
              <a:rPr lang="en" sz="1300" i="1" u="sng">
                <a:solidFill>
                  <a:srgbClr val="0091E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https://na.op.gg/statistics/champion/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bf1dbd179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bf1dbd17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eb0b68e01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eb0b68e0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eb0b68e01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eb0b68e0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eb0b68e01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eb0b68e0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eb0b68e01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eb0b68e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ee22a48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cee22a48ce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b="1"/>
            </a:lvl1pPr>
            <a:lvl2pPr lvl="1">
              <a:spcBef>
                <a:spcPts val="0"/>
              </a:spcBef>
              <a:spcAft>
                <a:spcPts val="0"/>
              </a:spcAft>
              <a:buSzPts val="2000"/>
              <a:buNone/>
              <a:defRPr b="1"/>
            </a:lvl2pPr>
            <a:lvl3pPr lvl="2">
              <a:spcBef>
                <a:spcPts val="0"/>
              </a:spcBef>
              <a:spcAft>
                <a:spcPts val="0"/>
              </a:spcAft>
              <a:buSzPts val="2000"/>
              <a:buNone/>
              <a:defRPr b="1"/>
            </a:lvl3pPr>
            <a:lvl4pPr lvl="3">
              <a:spcBef>
                <a:spcPts val="0"/>
              </a:spcBef>
              <a:spcAft>
                <a:spcPts val="0"/>
              </a:spcAft>
              <a:buSzPts val="2000"/>
              <a:buNone/>
              <a:defRPr b="1"/>
            </a:lvl4pPr>
            <a:lvl5pPr lvl="4">
              <a:spcBef>
                <a:spcPts val="0"/>
              </a:spcBef>
              <a:spcAft>
                <a:spcPts val="0"/>
              </a:spcAft>
              <a:buSzPts val="2000"/>
              <a:buNone/>
              <a:defRPr b="1"/>
            </a:lvl5pPr>
            <a:lvl6pPr lvl="5">
              <a:spcBef>
                <a:spcPts val="0"/>
              </a:spcBef>
              <a:spcAft>
                <a:spcPts val="0"/>
              </a:spcAft>
              <a:buSzPts val="2000"/>
              <a:buNone/>
              <a:defRPr b="1"/>
            </a:lvl6pPr>
            <a:lvl7pPr lvl="6">
              <a:spcBef>
                <a:spcPts val="0"/>
              </a:spcBef>
              <a:spcAft>
                <a:spcPts val="0"/>
              </a:spcAft>
              <a:buSzPts val="2000"/>
              <a:buNone/>
              <a:defRPr b="1"/>
            </a:lvl7pPr>
            <a:lvl8pPr lvl="7">
              <a:spcBef>
                <a:spcPts val="0"/>
              </a:spcBef>
              <a:spcAft>
                <a:spcPts val="0"/>
              </a:spcAft>
              <a:buSzPts val="2000"/>
              <a:buNone/>
              <a:defRPr b="1"/>
            </a:lvl8pPr>
            <a:lvl9pPr lvl="8">
              <a:spcBef>
                <a:spcPts val="0"/>
              </a:spcBef>
              <a:spcAft>
                <a:spcPts val="0"/>
              </a:spcAft>
              <a:buSzPts val="2000"/>
              <a:buNone/>
              <a:defRPr b="1"/>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b="1"/>
            </a:lvl1pPr>
            <a:lvl2pPr lvl="1">
              <a:spcBef>
                <a:spcPts val="0"/>
              </a:spcBef>
              <a:spcAft>
                <a:spcPts val="0"/>
              </a:spcAft>
              <a:buSzPts val="2000"/>
              <a:buNone/>
              <a:defRPr b="1"/>
            </a:lvl2pPr>
            <a:lvl3pPr lvl="2">
              <a:spcBef>
                <a:spcPts val="0"/>
              </a:spcBef>
              <a:spcAft>
                <a:spcPts val="0"/>
              </a:spcAft>
              <a:buSzPts val="2000"/>
              <a:buNone/>
              <a:defRPr b="1"/>
            </a:lvl3pPr>
            <a:lvl4pPr lvl="3">
              <a:spcBef>
                <a:spcPts val="0"/>
              </a:spcBef>
              <a:spcAft>
                <a:spcPts val="0"/>
              </a:spcAft>
              <a:buSzPts val="2000"/>
              <a:buNone/>
              <a:defRPr b="1"/>
            </a:lvl4pPr>
            <a:lvl5pPr lvl="4">
              <a:spcBef>
                <a:spcPts val="0"/>
              </a:spcBef>
              <a:spcAft>
                <a:spcPts val="0"/>
              </a:spcAft>
              <a:buSzPts val="2000"/>
              <a:buNone/>
              <a:defRPr b="1"/>
            </a:lvl5pPr>
            <a:lvl6pPr lvl="5">
              <a:spcBef>
                <a:spcPts val="0"/>
              </a:spcBef>
              <a:spcAft>
                <a:spcPts val="0"/>
              </a:spcAft>
              <a:buSzPts val="2000"/>
              <a:buNone/>
              <a:defRPr b="1"/>
            </a:lvl6pPr>
            <a:lvl7pPr lvl="6">
              <a:spcBef>
                <a:spcPts val="0"/>
              </a:spcBef>
              <a:spcAft>
                <a:spcPts val="0"/>
              </a:spcAft>
              <a:buSzPts val="2000"/>
              <a:buNone/>
              <a:defRPr b="1"/>
            </a:lvl7pPr>
            <a:lvl8pPr lvl="7">
              <a:spcBef>
                <a:spcPts val="0"/>
              </a:spcBef>
              <a:spcAft>
                <a:spcPts val="0"/>
              </a:spcAft>
              <a:buSzPts val="2000"/>
              <a:buNone/>
              <a:defRPr b="1"/>
            </a:lvl8pPr>
            <a:lvl9pPr lvl="8">
              <a:spcBef>
                <a:spcPts val="0"/>
              </a:spcBef>
              <a:spcAft>
                <a:spcPts val="0"/>
              </a:spcAft>
              <a:buSzPts val="2000"/>
              <a:buNone/>
              <a:defRPr b="1"/>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b="1"/>
            </a:lvl1pPr>
            <a:lvl2pPr lvl="1" rtl="0">
              <a:spcBef>
                <a:spcPts val="0"/>
              </a:spcBef>
              <a:spcAft>
                <a:spcPts val="0"/>
              </a:spcAft>
              <a:buSzPts val="2000"/>
              <a:buNone/>
              <a:defRPr b="1"/>
            </a:lvl2pPr>
            <a:lvl3pPr lvl="2" rtl="0">
              <a:spcBef>
                <a:spcPts val="0"/>
              </a:spcBef>
              <a:spcAft>
                <a:spcPts val="0"/>
              </a:spcAft>
              <a:buSzPts val="2000"/>
              <a:buNone/>
              <a:defRPr b="1"/>
            </a:lvl3pPr>
            <a:lvl4pPr lvl="3" rtl="0">
              <a:spcBef>
                <a:spcPts val="0"/>
              </a:spcBef>
              <a:spcAft>
                <a:spcPts val="0"/>
              </a:spcAft>
              <a:buSzPts val="2000"/>
              <a:buNone/>
              <a:defRPr b="1"/>
            </a:lvl4pPr>
            <a:lvl5pPr lvl="4" rtl="0">
              <a:spcBef>
                <a:spcPts val="0"/>
              </a:spcBef>
              <a:spcAft>
                <a:spcPts val="0"/>
              </a:spcAft>
              <a:buSzPts val="2000"/>
              <a:buNone/>
              <a:defRPr b="1"/>
            </a:lvl5pPr>
            <a:lvl6pPr lvl="5" rtl="0">
              <a:spcBef>
                <a:spcPts val="0"/>
              </a:spcBef>
              <a:spcAft>
                <a:spcPts val="0"/>
              </a:spcAft>
              <a:buSzPts val="2000"/>
              <a:buNone/>
              <a:defRPr b="1"/>
            </a:lvl6pPr>
            <a:lvl7pPr lvl="6" rtl="0">
              <a:spcBef>
                <a:spcPts val="0"/>
              </a:spcBef>
              <a:spcAft>
                <a:spcPts val="0"/>
              </a:spcAft>
              <a:buSzPts val="2000"/>
              <a:buNone/>
              <a:defRPr b="1"/>
            </a:lvl7pPr>
            <a:lvl8pPr lvl="7" rtl="0">
              <a:spcBef>
                <a:spcPts val="0"/>
              </a:spcBef>
              <a:spcAft>
                <a:spcPts val="0"/>
              </a:spcAft>
              <a:buSzPts val="2000"/>
              <a:buNone/>
              <a:defRPr b="1"/>
            </a:lvl8pPr>
            <a:lvl9pPr lvl="8" rtl="0">
              <a:spcBef>
                <a:spcPts val="0"/>
              </a:spcBef>
              <a:spcAft>
                <a:spcPts val="0"/>
              </a:spcAft>
              <a:buSzPts val="2000"/>
              <a:buNone/>
              <a:defRPr b="1"/>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b="1"/>
            </a:lvl1pPr>
            <a:lvl2pPr lvl="1">
              <a:spcBef>
                <a:spcPts val="0"/>
              </a:spcBef>
              <a:spcAft>
                <a:spcPts val="0"/>
              </a:spcAft>
              <a:buSzPts val="2000"/>
              <a:buNone/>
              <a:defRPr b="1"/>
            </a:lvl2pPr>
            <a:lvl3pPr lvl="2">
              <a:spcBef>
                <a:spcPts val="0"/>
              </a:spcBef>
              <a:spcAft>
                <a:spcPts val="0"/>
              </a:spcAft>
              <a:buSzPts val="2000"/>
              <a:buNone/>
              <a:defRPr b="1"/>
            </a:lvl3pPr>
            <a:lvl4pPr lvl="3">
              <a:spcBef>
                <a:spcPts val="0"/>
              </a:spcBef>
              <a:spcAft>
                <a:spcPts val="0"/>
              </a:spcAft>
              <a:buSzPts val="2000"/>
              <a:buNone/>
              <a:defRPr b="1"/>
            </a:lvl4pPr>
            <a:lvl5pPr lvl="4">
              <a:spcBef>
                <a:spcPts val="0"/>
              </a:spcBef>
              <a:spcAft>
                <a:spcPts val="0"/>
              </a:spcAft>
              <a:buSzPts val="2000"/>
              <a:buNone/>
              <a:defRPr b="1"/>
            </a:lvl5pPr>
            <a:lvl6pPr lvl="5">
              <a:spcBef>
                <a:spcPts val="0"/>
              </a:spcBef>
              <a:spcAft>
                <a:spcPts val="0"/>
              </a:spcAft>
              <a:buSzPts val="2000"/>
              <a:buNone/>
              <a:defRPr b="1"/>
            </a:lvl6pPr>
            <a:lvl7pPr lvl="6">
              <a:spcBef>
                <a:spcPts val="0"/>
              </a:spcBef>
              <a:spcAft>
                <a:spcPts val="0"/>
              </a:spcAft>
              <a:buSzPts val="2000"/>
              <a:buNone/>
              <a:defRPr b="1"/>
            </a:lvl7pPr>
            <a:lvl8pPr lvl="7">
              <a:spcBef>
                <a:spcPts val="0"/>
              </a:spcBef>
              <a:spcAft>
                <a:spcPts val="0"/>
              </a:spcAft>
              <a:buSzPts val="2000"/>
              <a:buNone/>
              <a:defRPr b="1"/>
            </a:lvl8pPr>
            <a:lvl9pPr lvl="8">
              <a:spcBef>
                <a:spcPts val="0"/>
              </a:spcBef>
              <a:spcAft>
                <a:spcPts val="0"/>
              </a:spcAft>
              <a:buSzPts val="2000"/>
              <a:buNone/>
              <a:defRPr b="1"/>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8"/>
          <p:cNvSpPr txBox="1"/>
          <p:nvPr/>
        </p:nvSpPr>
        <p:spPr>
          <a:xfrm>
            <a:off x="786150" y="1010725"/>
            <a:ext cx="7571700" cy="35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1" name="Google Shape;61;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kGqgNI2ryyWI5koCyZkEdNXPDeO9RTb4/vie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M086hisHc2imQT7KxGpUmjDn5ENOHNQ5/view"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LjjmlFKE68RVZajwCEvCvKl5n1IqFGDZ/view"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drive.google.com/file/d/1jEXkg2OqYJhzN76oGaRJJ-bLtUWyCvk9/view"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yAwHkNLl5vgZw8lKcUKiOl9KoX7HjTAE/view"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drive.google.com/file/d/1KU7vJkivyqIWq79kxYXwVpR9Nj2tjCe3/view"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OtCDblGf2L5TTXTNq8iGArIxDHqLTsK4/view"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YwPC-zuy-zKNHQXvNtv-KgERTc-TMt7m/view"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SoJQoMo7uWfq8Hl_LzTYIZszN7W61F-s/view"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Nz8ewGBdoZuSsTaTso2XVLhg7z0WO_Kl/view"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drive.google.com/file/d/1e3_j_N2tNdjIi5lFv7fCDmmUq_fzwAhj/view"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i5y6S5q31WjJarLCQdH4VH7AMW6UkUzM/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O0HhSJxxbkgz9Xc980bo3VzqE2-0Nd-t/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PsmcDVzWoBn3dMDx1jI__tYbIewCZYRi/view"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_1UIWn89q03_r4gOrhE9_TmpvgEeRpC9/view"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UJSO1revqJ3a6fLRXDslkkLCGnguojOk/vie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BykxXv7SCqsE2XbLcaA_I0puhIR1j2OV/vie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xyQKMSQ6jOzcJmSbte_Jr9QGo2GhxRme/view"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Y4nIYxZIdO2fOMOYif96Kb-pvPDh-f91/vie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drive.google.com/file/d/1zda7uAdRf_4wrPddxoNVolOT7LHuUgN8/view"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QpkfR8LJGduClttEWtsDrKmIPsuACm_l/view"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ShYDfJbbSOgrnkBvwY-x975GYeyb-LvL/view"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UCII2OWdxvL9V4VJceprtPhS1A-scijZ/view"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drive.google.com/file/d/1sVSNlejfCmRHORUIhbL3Ui-SJeWaHTce/view"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hyperlink" Target="http://drive.google.com/file/d/1KlDi3M2gNqGS4AwnsD_A6pjttER6nNf1/view"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na.op.gg/statistics/champ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E1TL9kN0sJ6_MHDG9TcIqntY5fgNZuu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drive.google.com/file/d/1H4SpZWwhtoWzGBWz2W98tPlSvSaIa2RM/view"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aYl1vydd8GnSUbUeo5umCGyfiwKwnyf4/view"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fe1lAdtVhUtoYJziZAeInKwtwWntThXy/view"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LAV6YEmJUjPcqqkiZKKpxRC0wqs0bJ5C/view"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drive.google.com/file/d/1mfL4hmJnq1TUrzLioCfCPJb6W_hUvZDF/view"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drive.google.com/file/d/131o3tyhUKLRUedR5K_NfBPGFtWKzwhyo/view"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Q_jIJ5xul46TguxMsPXUlaPBfyt7danS/view"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Finding the Keys to Victory in League of Legends Games</a:t>
            </a:r>
            <a:endParaRPr sz="4500"/>
          </a:p>
        </p:txBody>
      </p:sp>
      <p:sp>
        <p:nvSpPr>
          <p:cNvPr id="72" name="Google Shape;72;p12"/>
          <p:cNvSpPr txBox="1"/>
          <p:nvPr/>
        </p:nvSpPr>
        <p:spPr>
          <a:xfrm>
            <a:off x="1700175" y="3759450"/>
            <a:ext cx="5298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Source Sans Pro"/>
                <a:ea typeface="Source Sans Pro"/>
                <a:cs typeface="Source Sans Pro"/>
                <a:sym typeface="Source Sans Pro"/>
              </a:rPr>
              <a:t>Team 2:</a:t>
            </a:r>
            <a:r>
              <a:rPr lang="en" dirty="0">
                <a:latin typeface="Source Sans Pro"/>
                <a:ea typeface="Source Sans Pro"/>
                <a:cs typeface="Source Sans Pro"/>
                <a:sym typeface="Source Sans Pro"/>
              </a:rPr>
              <a:t> Tao Shan, Apollo Lin, Hansen Liu, Adam Qian, Yao Zhao</a:t>
            </a:r>
            <a:endParaRPr dirty="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latin typeface="Roboto Slab"/>
                <a:ea typeface="Roboto Slab"/>
                <a:cs typeface="Roboto Slab"/>
                <a:sym typeface="Roboto Slab"/>
              </a:rPr>
              <a:t>Filling missing values – exploration </a:t>
            </a:r>
            <a:endParaRPr>
              <a:latin typeface="Roboto Slab"/>
              <a:ea typeface="Roboto Slab"/>
              <a:cs typeface="Roboto Slab"/>
              <a:sym typeface="Roboto Slab"/>
            </a:endParaRPr>
          </a:p>
        </p:txBody>
      </p:sp>
      <p:sp>
        <p:nvSpPr>
          <p:cNvPr id="160" name="Google Shape;160;p2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a:t>16 columns has missing value</a:t>
            </a:r>
            <a:endParaRPr/>
          </a:p>
          <a:p>
            <a:pPr marL="457200" lvl="0" indent="-342900" algn="l" rtl="0">
              <a:lnSpc>
                <a:spcPct val="100000"/>
              </a:lnSpc>
              <a:spcBef>
                <a:spcPts val="600"/>
              </a:spcBef>
              <a:spcAft>
                <a:spcPts val="0"/>
              </a:spcAft>
              <a:buSzPts val="1800"/>
              <a:buChar char="◎"/>
            </a:pPr>
            <a:r>
              <a:rPr lang="en"/>
              <a:t>10% - 25% for each column</a:t>
            </a:r>
            <a:endParaRPr/>
          </a:p>
          <a:p>
            <a:pPr marL="457200" lvl="0" indent="-342900" algn="l" rtl="0">
              <a:lnSpc>
                <a:spcPct val="100000"/>
              </a:lnSpc>
              <a:spcBef>
                <a:spcPts val="600"/>
              </a:spcBef>
              <a:spcAft>
                <a:spcPts val="0"/>
              </a:spcAft>
              <a:buSzPts val="1800"/>
              <a:buChar char="◎"/>
            </a:pPr>
            <a:r>
              <a:rPr lang="en"/>
              <a:t>All categorical type</a:t>
            </a:r>
            <a:endParaRPr/>
          </a:p>
          <a:p>
            <a:pPr marL="457200" lvl="0" indent="-342900" algn="l" rtl="0">
              <a:lnSpc>
                <a:spcPct val="100000"/>
              </a:lnSpc>
              <a:spcBef>
                <a:spcPts val="600"/>
              </a:spcBef>
              <a:spcAft>
                <a:spcPts val="0"/>
              </a:spcAft>
              <a:buSzPts val="1800"/>
              <a:buChar char="◎"/>
            </a:pPr>
            <a:r>
              <a:rPr lang="en"/>
              <a:t>5-150 unique values</a:t>
            </a:r>
            <a:endParaRPr/>
          </a:p>
          <a:p>
            <a:pPr marL="457200" lvl="0" indent="-228600" algn="l" rtl="0">
              <a:lnSpc>
                <a:spcPct val="100000"/>
              </a:lnSpc>
              <a:spcBef>
                <a:spcPts val="600"/>
              </a:spcBef>
              <a:spcAft>
                <a:spcPts val="0"/>
              </a:spcAft>
              <a:buSzPts val="2400"/>
              <a:buNone/>
            </a:pPr>
            <a:endParaRPr/>
          </a:p>
          <a:p>
            <a:pPr marL="457200" lvl="0" indent="-228600" algn="l" rtl="0">
              <a:lnSpc>
                <a:spcPct val="100000"/>
              </a:lnSpc>
              <a:spcBef>
                <a:spcPts val="600"/>
              </a:spcBef>
              <a:spcAft>
                <a:spcPts val="0"/>
              </a:spcAft>
              <a:buSzPts val="2400"/>
              <a:buNone/>
            </a:pPr>
            <a:endParaRPr/>
          </a:p>
          <a:p>
            <a:pPr marL="457200" lvl="0" indent="-228600" algn="l" rtl="0">
              <a:lnSpc>
                <a:spcPct val="100000"/>
              </a:lnSpc>
              <a:spcBef>
                <a:spcPts val="600"/>
              </a:spcBef>
              <a:spcAft>
                <a:spcPts val="0"/>
              </a:spcAft>
              <a:buSzPts val="2400"/>
              <a:buNone/>
            </a:pPr>
            <a:endParaRPr/>
          </a:p>
        </p:txBody>
      </p:sp>
      <p:sp>
        <p:nvSpPr>
          <p:cNvPr id="161" name="Google Shape;161;p2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62" name="Google Shape;162;p21" title="media2.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latin typeface="Roboto Slab"/>
                <a:ea typeface="Roboto Slab"/>
                <a:cs typeface="Roboto Slab"/>
                <a:sym typeface="Roboto Slab"/>
              </a:rPr>
              <a:t>Filling missing values</a:t>
            </a:r>
            <a:endParaRPr/>
          </a:p>
        </p:txBody>
      </p:sp>
      <p:sp>
        <p:nvSpPr>
          <p:cNvPr id="168" name="Google Shape;168;p22"/>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600"/>
              </a:spcBef>
              <a:spcAft>
                <a:spcPts val="0"/>
              </a:spcAft>
              <a:buSzPts val="1900"/>
              <a:buChar char="◎"/>
            </a:pPr>
            <a:r>
              <a:rPr lang="en" sz="1900"/>
              <a:t>Fill with nearby values? </a:t>
            </a:r>
            <a:endParaRPr sz="1900"/>
          </a:p>
          <a:p>
            <a:pPr marL="457200" lvl="0" indent="-349250" algn="l" rtl="0">
              <a:lnSpc>
                <a:spcPct val="100000"/>
              </a:lnSpc>
              <a:spcBef>
                <a:spcPts val="600"/>
              </a:spcBef>
              <a:spcAft>
                <a:spcPts val="0"/>
              </a:spcAft>
              <a:buSzPts val="1900"/>
              <a:buChar char="◎"/>
            </a:pPr>
            <a:r>
              <a:rPr lang="en" sz="1900">
                <a:latin typeface="Source Sans Pro"/>
                <a:ea typeface="Source Sans Pro"/>
                <a:cs typeface="Source Sans Pro"/>
                <a:sym typeface="Source Sans Pro"/>
              </a:rPr>
              <a:t>Python </a:t>
            </a:r>
            <a:r>
              <a:rPr lang="en" sz="1900">
                <a:solidFill>
                  <a:srgbClr val="000000"/>
                </a:solidFill>
                <a:latin typeface="Source Sans Pro"/>
                <a:ea typeface="Source Sans Pro"/>
                <a:cs typeface="Source Sans Pro"/>
                <a:sym typeface="Source Sans Pro"/>
              </a:rPr>
              <a:t>IterativeImputer</a:t>
            </a:r>
            <a:endParaRPr sz="1900">
              <a:solidFill>
                <a:srgbClr val="000000"/>
              </a:solidFill>
              <a:latin typeface="Source Sans Pro"/>
              <a:ea typeface="Source Sans Pro"/>
              <a:cs typeface="Source Sans Pro"/>
              <a:sym typeface="Source Sans Pro"/>
            </a:endParaRPr>
          </a:p>
          <a:p>
            <a:pPr marL="457200" lvl="0" indent="-349250" algn="l" rtl="0">
              <a:lnSpc>
                <a:spcPct val="100000"/>
              </a:lnSpc>
              <a:spcBef>
                <a:spcPts val="600"/>
              </a:spcBef>
              <a:spcAft>
                <a:spcPts val="0"/>
              </a:spcAft>
              <a:buSzPts val="1900"/>
              <a:buChar char="◎"/>
            </a:pPr>
            <a:r>
              <a:rPr lang="en" sz="1900">
                <a:solidFill>
                  <a:srgbClr val="000000"/>
                </a:solidFill>
                <a:latin typeface="Source Sans Pro"/>
                <a:ea typeface="Source Sans Pro"/>
                <a:cs typeface="Source Sans Pro"/>
                <a:sym typeface="Source Sans Pro"/>
              </a:rPr>
              <a:t>Estimator: decision tree</a:t>
            </a:r>
            <a:endParaRPr sz="1900"/>
          </a:p>
          <a:p>
            <a:pPr marL="76200" lvl="0" indent="0" algn="l" rtl="0">
              <a:lnSpc>
                <a:spcPct val="100000"/>
              </a:lnSpc>
              <a:spcBef>
                <a:spcPts val="600"/>
              </a:spcBef>
              <a:spcAft>
                <a:spcPts val="0"/>
              </a:spcAft>
              <a:buSzPts val="2400"/>
              <a:buNone/>
            </a:pPr>
            <a:endParaRPr>
              <a:solidFill>
                <a:srgbClr val="000000"/>
              </a:solidFill>
              <a:latin typeface="Source Sans Pro"/>
              <a:ea typeface="Source Sans Pro"/>
              <a:cs typeface="Source Sans Pro"/>
              <a:sym typeface="Source Sans Pro"/>
            </a:endParaRPr>
          </a:p>
        </p:txBody>
      </p:sp>
      <p:sp>
        <p:nvSpPr>
          <p:cNvPr id="169" name="Google Shape;169;p2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70" name="Google Shape;170;p22" title="media3.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latin typeface="Roboto Slab"/>
                <a:ea typeface="Roboto Slab"/>
                <a:cs typeface="Roboto Slab"/>
                <a:sym typeface="Roboto Slab"/>
              </a:rPr>
              <a:t>Types of columns</a:t>
            </a:r>
            <a:endParaRPr>
              <a:latin typeface="Roboto Slab"/>
              <a:ea typeface="Roboto Slab"/>
              <a:cs typeface="Roboto Slab"/>
              <a:sym typeface="Roboto Slab"/>
            </a:endParaRPr>
          </a:p>
        </p:txBody>
      </p:sp>
      <p:sp>
        <p:nvSpPr>
          <p:cNvPr id="176" name="Google Shape;176;p23"/>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solidFill>
                  <a:srgbClr val="000000"/>
                </a:solidFill>
                <a:latin typeface="Source Sans Pro"/>
                <a:ea typeface="Source Sans Pro"/>
                <a:cs typeface="Source Sans Pro"/>
                <a:sym typeface="Source Sans Pro"/>
              </a:rPr>
              <a:t>Types: string, numerical, float</a:t>
            </a:r>
            <a:endParaRPr/>
          </a:p>
          <a:p>
            <a:pPr marL="457200" lvl="0" indent="-381000" algn="l" rtl="0">
              <a:lnSpc>
                <a:spcPct val="100000"/>
              </a:lnSpc>
              <a:spcBef>
                <a:spcPts val="600"/>
              </a:spcBef>
              <a:spcAft>
                <a:spcPts val="0"/>
              </a:spcAft>
              <a:buSzPts val="2400"/>
              <a:buChar char="◎"/>
            </a:pPr>
            <a:r>
              <a:rPr lang="en">
                <a:solidFill>
                  <a:srgbClr val="000000"/>
                </a:solidFill>
                <a:latin typeface="Source Sans Pro"/>
                <a:ea typeface="Source Sans Pro"/>
                <a:cs typeface="Source Sans Pro"/>
                <a:sym typeface="Source Sans Pro"/>
              </a:rPr>
              <a:t>Discrete numeric -&gt; categorical</a:t>
            </a:r>
            <a:endParaRPr/>
          </a:p>
          <a:p>
            <a:pPr marL="76200" lvl="0" indent="0" algn="l" rtl="0">
              <a:lnSpc>
                <a:spcPct val="100000"/>
              </a:lnSpc>
              <a:spcBef>
                <a:spcPts val="600"/>
              </a:spcBef>
              <a:spcAft>
                <a:spcPts val="0"/>
              </a:spcAft>
              <a:buSzPts val="2400"/>
              <a:buNone/>
            </a:pPr>
            <a:r>
              <a:rPr lang="en">
                <a:solidFill>
                  <a:srgbClr val="000000"/>
                </a:solidFill>
                <a:latin typeface="Source Sans Pro"/>
                <a:ea typeface="Source Sans Pro"/>
                <a:cs typeface="Source Sans Pro"/>
                <a:sym typeface="Source Sans Pro"/>
              </a:rPr>
              <a:t>      (unique value &lt; 20)</a:t>
            </a:r>
            <a:endParaRPr/>
          </a:p>
          <a:p>
            <a:pPr marL="457200" lvl="0" indent="-381000" algn="l" rtl="0">
              <a:lnSpc>
                <a:spcPct val="100000"/>
              </a:lnSpc>
              <a:spcBef>
                <a:spcPts val="600"/>
              </a:spcBef>
              <a:spcAft>
                <a:spcPts val="0"/>
              </a:spcAft>
              <a:buSzPts val="2400"/>
              <a:buChar char="◎"/>
            </a:pPr>
            <a:r>
              <a:rPr lang="en">
                <a:solidFill>
                  <a:srgbClr val="000000"/>
                </a:solidFill>
                <a:latin typeface="Source Sans Pro"/>
                <a:ea typeface="Source Sans Pro"/>
                <a:cs typeface="Source Sans Pro"/>
                <a:sym typeface="Source Sans Pro"/>
              </a:rPr>
              <a:t>Discrete numeric -&gt; continuous numeric</a:t>
            </a:r>
            <a:endParaRPr/>
          </a:p>
          <a:p>
            <a:pPr marL="76200" lvl="0" indent="0" algn="l" rtl="0">
              <a:lnSpc>
                <a:spcPct val="100000"/>
              </a:lnSpc>
              <a:spcBef>
                <a:spcPts val="600"/>
              </a:spcBef>
              <a:spcAft>
                <a:spcPts val="0"/>
              </a:spcAft>
              <a:buSzPts val="2400"/>
              <a:buNone/>
            </a:pPr>
            <a:r>
              <a:rPr lang="en">
                <a:solidFill>
                  <a:srgbClr val="000000"/>
                </a:solidFill>
                <a:latin typeface="Source Sans Pro"/>
                <a:ea typeface="Source Sans Pro"/>
                <a:cs typeface="Source Sans Pro"/>
                <a:sym typeface="Source Sans Pro"/>
              </a:rPr>
              <a:t>      (unique value &gt; 50)</a:t>
            </a:r>
            <a:endParaRPr/>
          </a:p>
          <a:p>
            <a:pPr marL="457200" lvl="0" indent="-381000" algn="l" rtl="0">
              <a:lnSpc>
                <a:spcPct val="100000"/>
              </a:lnSpc>
              <a:spcBef>
                <a:spcPts val="600"/>
              </a:spcBef>
              <a:spcAft>
                <a:spcPts val="0"/>
              </a:spcAft>
              <a:buSzPts val="2400"/>
              <a:buChar char="◎"/>
            </a:pPr>
            <a:r>
              <a:rPr lang="en">
                <a:solidFill>
                  <a:srgbClr val="000000"/>
                </a:solidFill>
                <a:latin typeface="Source Sans Pro"/>
                <a:ea typeface="Source Sans Pro"/>
                <a:cs typeface="Source Sans Pro"/>
                <a:sym typeface="Source Sans Pro"/>
              </a:rPr>
              <a:t>Check unique values for categorical</a:t>
            </a:r>
            <a:endParaRPr/>
          </a:p>
          <a:p>
            <a:pPr marL="457200" lvl="0" indent="-228600" algn="l" rtl="0">
              <a:lnSpc>
                <a:spcPct val="100000"/>
              </a:lnSpc>
              <a:spcBef>
                <a:spcPts val="600"/>
              </a:spcBef>
              <a:spcAft>
                <a:spcPts val="0"/>
              </a:spcAft>
              <a:buSzPts val="2400"/>
              <a:buNone/>
            </a:pPr>
            <a:endParaRPr>
              <a:latin typeface="Source Sans Pro"/>
              <a:ea typeface="Source Sans Pro"/>
              <a:cs typeface="Source Sans Pro"/>
              <a:sym typeface="Source Sans Pro"/>
            </a:endParaRPr>
          </a:p>
        </p:txBody>
      </p:sp>
      <p:sp>
        <p:nvSpPr>
          <p:cNvPr id="177" name="Google Shape;177;p2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78" name="Google Shape;178;p23" title="media4.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title="media5.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
        <p:nvSpPr>
          <p:cNvPr id="184" name="Google Shape;184;p24"/>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Histogram</a:t>
            </a:r>
            <a:endParaRPr/>
          </a:p>
        </p:txBody>
      </p:sp>
      <p:sp>
        <p:nvSpPr>
          <p:cNvPr id="185" name="Google Shape;185;p24"/>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2400"/>
              <a:buNone/>
            </a:pPr>
            <a:endParaRPr/>
          </a:p>
        </p:txBody>
      </p:sp>
      <p:sp>
        <p:nvSpPr>
          <p:cNvPr id="186" name="Google Shape;186;p2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87" name="Google Shape;187;p24" descr="Chart, bar chart&#10;&#10;Description automatically generated"/>
          <p:cNvPicPr preferRelativeResize="0"/>
          <p:nvPr/>
        </p:nvPicPr>
        <p:blipFill rotWithShape="1">
          <a:blip r:embed="rId5">
            <a:alphaModFix/>
          </a:blip>
          <a:srcRect/>
          <a:stretch/>
        </p:blipFill>
        <p:spPr>
          <a:xfrm>
            <a:off x="669460" y="1068080"/>
            <a:ext cx="6299958" cy="3902653"/>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Correlation map</a:t>
            </a:r>
            <a:endParaRPr/>
          </a:p>
        </p:txBody>
      </p:sp>
      <p:sp>
        <p:nvSpPr>
          <p:cNvPr id="193" name="Google Shape;193;p25"/>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Find multicollinearity </a:t>
            </a:r>
            <a:endParaRPr/>
          </a:p>
          <a:p>
            <a:pPr marL="457200" lvl="0" indent="-381000" algn="l" rtl="0">
              <a:lnSpc>
                <a:spcPct val="100000"/>
              </a:lnSpc>
              <a:spcBef>
                <a:spcPts val="600"/>
              </a:spcBef>
              <a:spcAft>
                <a:spcPts val="0"/>
              </a:spcAft>
              <a:buSzPts val="2400"/>
              <a:buChar char="◎"/>
            </a:pPr>
            <a:r>
              <a:rPr lang="en"/>
              <a:t>Delete one of the feature for each pare &gt; 95% correlation</a:t>
            </a:r>
            <a:endParaRPr/>
          </a:p>
        </p:txBody>
      </p:sp>
      <p:sp>
        <p:nvSpPr>
          <p:cNvPr id="194" name="Google Shape;194;p2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95" name="Google Shape;195;p25"/>
          <p:cNvPicPr preferRelativeResize="0"/>
          <p:nvPr/>
        </p:nvPicPr>
        <p:blipFill rotWithShape="1">
          <a:blip r:embed="rId3">
            <a:alphaModFix/>
          </a:blip>
          <a:srcRect/>
          <a:stretch/>
        </p:blipFill>
        <p:spPr>
          <a:xfrm>
            <a:off x="978251" y="2710062"/>
            <a:ext cx="4707934" cy="1078166"/>
          </a:xfrm>
          <a:prstGeom prst="rect">
            <a:avLst/>
          </a:prstGeom>
          <a:noFill/>
          <a:ln>
            <a:noFill/>
          </a:ln>
        </p:spPr>
      </p:pic>
      <p:pic>
        <p:nvPicPr>
          <p:cNvPr id="196" name="Google Shape;196;p25" title="media6.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Data Preprocessing</a:t>
            </a:r>
            <a:endParaRPr/>
          </a:p>
        </p:txBody>
      </p:sp>
      <p:sp>
        <p:nvSpPr>
          <p:cNvPr id="202" name="Google Shape;202;p26"/>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342900" lvl="0" indent="-304800" algn="just" rtl="0">
              <a:lnSpc>
                <a:spcPct val="107000"/>
              </a:lnSpc>
              <a:spcBef>
                <a:spcPts val="600"/>
              </a:spcBef>
              <a:spcAft>
                <a:spcPts val="0"/>
              </a:spcAft>
              <a:buSzPts val="1800"/>
              <a:buFont typeface="Arial"/>
              <a:buAutoNum type="arabicPeriod"/>
            </a:pPr>
            <a:r>
              <a:rPr lang="en"/>
              <a:t>Label Encoder</a:t>
            </a:r>
            <a:endParaRPr>
              <a:latin typeface="Source Sans Pro"/>
              <a:ea typeface="Source Sans Pro"/>
              <a:cs typeface="Source Sans Pro"/>
              <a:sym typeface="Source Sans Pro"/>
            </a:endParaRPr>
          </a:p>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Binning methods</a:t>
            </a:r>
            <a:endParaRPr/>
          </a:p>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Min-Max Scaler</a:t>
            </a:r>
            <a:endParaRPr/>
          </a:p>
          <a:p>
            <a:pPr marL="457200" lvl="0" indent="-228600" algn="l" rtl="0">
              <a:lnSpc>
                <a:spcPct val="100000"/>
              </a:lnSpc>
              <a:spcBef>
                <a:spcPts val="600"/>
              </a:spcBef>
              <a:spcAft>
                <a:spcPts val="0"/>
              </a:spcAft>
              <a:buSzPts val="2400"/>
              <a:buNone/>
            </a:pPr>
            <a:endParaRPr/>
          </a:p>
        </p:txBody>
      </p:sp>
      <p:sp>
        <p:nvSpPr>
          <p:cNvPr id="203" name="Google Shape;203;p2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04" name="Google Shape;204;p26" title="media7.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latin typeface="Roboto Slab"/>
                <a:ea typeface="Roboto Slab"/>
                <a:cs typeface="Roboto Slab"/>
                <a:sym typeface="Roboto Slab"/>
              </a:rPr>
              <a:t>Label Encoder</a:t>
            </a:r>
            <a:endParaRPr>
              <a:latin typeface="Roboto Slab"/>
              <a:ea typeface="Roboto Slab"/>
              <a:cs typeface="Roboto Slab"/>
              <a:sym typeface="Roboto Slab"/>
            </a:endParaRPr>
          </a:p>
        </p:txBody>
      </p:sp>
      <p:sp>
        <p:nvSpPr>
          <p:cNvPr id="210" name="Google Shape;210;p27"/>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Categorical type: </a:t>
            </a:r>
            <a:endParaRPr/>
          </a:p>
          <a:p>
            <a:pPr marL="914400" lvl="1" indent="-381000" algn="l" rtl="0">
              <a:lnSpc>
                <a:spcPct val="100000"/>
              </a:lnSpc>
              <a:spcBef>
                <a:spcPts val="0"/>
              </a:spcBef>
              <a:spcAft>
                <a:spcPts val="0"/>
              </a:spcAft>
              <a:buSzPts val="2400"/>
              <a:buChar char="○"/>
            </a:pPr>
            <a:r>
              <a:rPr lang="en"/>
              <a:t>When unique value &lt; 20, onehog encoder</a:t>
            </a:r>
            <a:endParaRPr/>
          </a:p>
          <a:p>
            <a:pPr marL="914400" lvl="1" indent="-381000" algn="l" rtl="0">
              <a:lnSpc>
                <a:spcPct val="100000"/>
              </a:lnSpc>
              <a:spcBef>
                <a:spcPts val="0"/>
              </a:spcBef>
              <a:spcAft>
                <a:spcPts val="0"/>
              </a:spcAft>
              <a:buSzPts val="2400"/>
              <a:buChar char="○"/>
            </a:pPr>
            <a:r>
              <a:rPr lang="en"/>
              <a:t>When unique value 20-50, label encoder</a:t>
            </a:r>
            <a:endParaRPr/>
          </a:p>
          <a:p>
            <a:pPr marL="914400" lvl="1" indent="-381000" algn="l" rtl="0">
              <a:lnSpc>
                <a:spcPct val="100000"/>
              </a:lnSpc>
              <a:spcBef>
                <a:spcPts val="0"/>
              </a:spcBef>
              <a:spcAft>
                <a:spcPts val="0"/>
              </a:spcAft>
              <a:buSzPts val="2400"/>
              <a:buChar char="○"/>
            </a:pPr>
            <a:r>
              <a:rPr lang="en"/>
              <a:t>When unique value &gt; 50: binning.</a:t>
            </a:r>
            <a:endParaRPr/>
          </a:p>
          <a:p>
            <a:pPr marL="457200" lvl="0" indent="-228600" algn="l" rtl="0">
              <a:lnSpc>
                <a:spcPct val="100000"/>
              </a:lnSpc>
              <a:spcBef>
                <a:spcPts val="600"/>
              </a:spcBef>
              <a:spcAft>
                <a:spcPts val="0"/>
              </a:spcAft>
              <a:buSzPts val="2400"/>
              <a:buNone/>
            </a:pPr>
            <a:endParaRPr/>
          </a:p>
        </p:txBody>
      </p:sp>
      <p:sp>
        <p:nvSpPr>
          <p:cNvPr id="211" name="Google Shape;211;p2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12" name="Google Shape;212;p27"/>
          <p:cNvSpPr txBox="1"/>
          <p:nvPr/>
        </p:nvSpPr>
        <p:spPr>
          <a:xfrm>
            <a:off x="7453512" y="4188969"/>
            <a:ext cx="157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pic>
        <p:nvPicPr>
          <p:cNvPr id="213" name="Google Shape;213;p27" title="media8.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Binning</a:t>
            </a:r>
            <a:endParaRPr/>
          </a:p>
        </p:txBody>
      </p:sp>
      <p:sp>
        <p:nvSpPr>
          <p:cNvPr id="219" name="Google Shape;219;p28"/>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2400"/>
              <a:buNone/>
            </a:pPr>
            <a:endParaRPr/>
          </a:p>
        </p:txBody>
      </p:sp>
      <p:sp>
        <p:nvSpPr>
          <p:cNvPr id="220" name="Google Shape;220;p2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21" name="Google Shape;221;p28"/>
          <p:cNvPicPr preferRelativeResize="0"/>
          <p:nvPr/>
        </p:nvPicPr>
        <p:blipFill rotWithShape="1">
          <a:blip r:embed="rId3">
            <a:alphaModFix/>
          </a:blip>
          <a:srcRect/>
          <a:stretch/>
        </p:blipFill>
        <p:spPr>
          <a:xfrm>
            <a:off x="1291102" y="1412563"/>
            <a:ext cx="6561774" cy="3271880"/>
          </a:xfrm>
          <a:prstGeom prst="rect">
            <a:avLst/>
          </a:prstGeom>
          <a:noFill/>
          <a:ln>
            <a:noFill/>
          </a:ln>
        </p:spPr>
      </p:pic>
      <p:pic>
        <p:nvPicPr>
          <p:cNvPr id="222" name="Google Shape;222;p28" title="media9.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Feature Selection</a:t>
            </a:r>
            <a:endParaRPr/>
          </a:p>
        </p:txBody>
      </p:sp>
      <p:sp>
        <p:nvSpPr>
          <p:cNvPr id="228" name="Google Shape;228;p29"/>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Python model selection: decision tree, random forest,</a:t>
            </a:r>
            <a:endParaRPr/>
          </a:p>
          <a:p>
            <a:pPr marL="76200" lvl="0" indent="0" algn="l" rtl="0">
              <a:lnSpc>
                <a:spcPct val="100000"/>
              </a:lnSpc>
              <a:spcBef>
                <a:spcPts val="600"/>
              </a:spcBef>
              <a:spcAft>
                <a:spcPts val="0"/>
              </a:spcAft>
              <a:buSzPts val="2400"/>
              <a:buNone/>
            </a:pPr>
            <a:r>
              <a:rPr lang="en"/>
              <a:t>       Adaboost, Ridge Classifier</a:t>
            </a:r>
            <a:endParaRPr/>
          </a:p>
          <a:p>
            <a:pPr marL="457200" lvl="0" indent="-381000" algn="l" rtl="0">
              <a:lnSpc>
                <a:spcPct val="100000"/>
              </a:lnSpc>
              <a:spcBef>
                <a:spcPts val="600"/>
              </a:spcBef>
              <a:spcAft>
                <a:spcPts val="0"/>
              </a:spcAft>
              <a:buSzPts val="2400"/>
              <a:buChar char="◎"/>
            </a:pPr>
            <a:r>
              <a:rPr lang="en"/>
              <a:t>Python select K best: f score</a:t>
            </a:r>
            <a:endParaRPr/>
          </a:p>
          <a:p>
            <a:pPr marL="457200" lvl="0" indent="-381000" algn="l" rtl="0">
              <a:lnSpc>
                <a:spcPct val="100000"/>
              </a:lnSpc>
              <a:spcBef>
                <a:spcPts val="600"/>
              </a:spcBef>
              <a:spcAft>
                <a:spcPts val="0"/>
              </a:spcAft>
              <a:buSzPts val="2400"/>
              <a:buChar char="◎"/>
            </a:pPr>
            <a:r>
              <a:rPr lang="en"/>
              <a:t>Combine the selection result</a:t>
            </a:r>
            <a:endParaRPr/>
          </a:p>
          <a:p>
            <a:pPr marL="457200" lvl="0" indent="-381000" algn="l" rtl="0">
              <a:spcBef>
                <a:spcPts val="600"/>
              </a:spcBef>
              <a:spcAft>
                <a:spcPts val="0"/>
              </a:spcAft>
              <a:buSzPts val="2400"/>
              <a:buChar char="◎"/>
            </a:pPr>
            <a:r>
              <a:rPr lang="en"/>
              <a:t>Example: </a:t>
            </a:r>
            <a:r>
              <a:rPr lang="en">
                <a:solidFill>
                  <a:srgbClr val="000000"/>
                </a:solidFill>
                <a:highlight>
                  <a:srgbClr val="FFFFFF"/>
                </a:highlight>
              </a:rPr>
              <a:t>team_one_first_inhibitor, team_one_level, team_one_obj_damage, team_one_dragons, team_one_champ_damage, etc. </a:t>
            </a:r>
            <a:r>
              <a:rPr lang="en"/>
              <a:t>(36 columns)</a:t>
            </a:r>
            <a:endParaRPr>
              <a:solidFill>
                <a:srgbClr val="000000"/>
              </a:solidFill>
              <a:highlight>
                <a:srgbClr val="FFFFFF"/>
              </a:highlight>
            </a:endParaRPr>
          </a:p>
          <a:p>
            <a:pPr marL="457200" lvl="0" indent="-381000" algn="l" rtl="0">
              <a:spcBef>
                <a:spcPts val="600"/>
              </a:spcBef>
              <a:spcAft>
                <a:spcPts val="0"/>
              </a:spcAft>
              <a:buSzPts val="2400"/>
              <a:buChar char="◎"/>
            </a:pPr>
            <a:r>
              <a:rPr lang="en"/>
              <a:t>Reduce columns: 173 -&gt; 36</a:t>
            </a:r>
            <a:endParaRPr>
              <a:solidFill>
                <a:srgbClr val="000000"/>
              </a:solidFill>
              <a:highlight>
                <a:srgbClr val="FFFFFF"/>
              </a:highlight>
            </a:endParaRPr>
          </a:p>
        </p:txBody>
      </p:sp>
      <p:sp>
        <p:nvSpPr>
          <p:cNvPr id="229" name="Google Shape;229;p2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30" name="Google Shape;230;p29"/>
          <p:cNvSpPr txBox="1"/>
          <p:nvPr/>
        </p:nvSpPr>
        <p:spPr>
          <a:xfrm>
            <a:off x="7453512" y="4188969"/>
            <a:ext cx="157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pic>
        <p:nvPicPr>
          <p:cNvPr id="231" name="Google Shape;231;p29" title="media10 final.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Clustering</a:t>
            </a:r>
            <a:endParaRPr/>
          </a:p>
        </p:txBody>
      </p:sp>
      <p:sp>
        <p:nvSpPr>
          <p:cNvPr id="237" name="Google Shape;237;p30"/>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PCA </a:t>
            </a:r>
            <a:endParaRPr/>
          </a:p>
          <a:p>
            <a:pPr marL="457200" lvl="0" indent="-381000" algn="l" rtl="0">
              <a:lnSpc>
                <a:spcPct val="100000"/>
              </a:lnSpc>
              <a:spcBef>
                <a:spcPts val="600"/>
              </a:spcBef>
              <a:spcAft>
                <a:spcPts val="0"/>
              </a:spcAft>
              <a:buSzPts val="2400"/>
              <a:buChar char="◎"/>
            </a:pPr>
            <a:r>
              <a:rPr lang="en"/>
              <a:t>K means, DBSCAN, Hierarchical clustering </a:t>
            </a:r>
            <a:endParaRPr/>
          </a:p>
        </p:txBody>
      </p:sp>
      <p:sp>
        <p:nvSpPr>
          <p:cNvPr id="238" name="Google Shape;238;p3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39" name="Google Shape;239;p30" title="media11.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b="1"/>
          </a:p>
        </p:txBody>
      </p:sp>
      <p:sp>
        <p:nvSpPr>
          <p:cNvPr id="78" name="Google Shape;78;p13"/>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chemeClr val="accent1"/>
              </a:buClr>
              <a:buSzPts val="2000"/>
              <a:buAutoNum type="arabicPeriod"/>
            </a:pPr>
            <a:r>
              <a:rPr lang="en" sz="2000" b="1">
                <a:solidFill>
                  <a:schemeClr val="accent1"/>
                </a:solidFill>
              </a:rPr>
              <a:t>Introduction </a:t>
            </a:r>
            <a:r>
              <a:rPr lang="en" sz="2000" b="1">
                <a:solidFill>
                  <a:schemeClr val="accent1"/>
                </a:solidFill>
                <a:latin typeface="Montserrat"/>
                <a:ea typeface="Montserrat"/>
                <a:cs typeface="Montserrat"/>
                <a:sym typeface="Montserrat"/>
              </a:rPr>
              <a:t> ∙ ∙ ∙ ∙ ∙ ∙ ∙ ∙ ∙ ∙ ∙ ∙ ∙ ∙ ∙ ∙ ∙ ∙ ∙ ∙ ∙ ∙ ∙ ∙ ∙ ∙ ∙ ∙ ∙ ∙ ∙ ∙ ∙ ∙</a:t>
            </a:r>
            <a:endParaRPr/>
          </a:p>
          <a:p>
            <a:pPr marL="457200" lvl="0" indent="-228600" algn="l" rtl="0">
              <a:spcBef>
                <a:spcPts val="600"/>
              </a:spcBef>
              <a:spcAft>
                <a:spcPts val="0"/>
              </a:spcAft>
              <a:buNone/>
            </a:pPr>
            <a:endParaRPr sz="2000" b="1">
              <a:solidFill>
                <a:schemeClr val="accent1"/>
              </a:solidFill>
            </a:endParaRPr>
          </a:p>
          <a:p>
            <a:pPr marL="457200" lvl="0" indent="-355600" algn="l" rtl="0">
              <a:spcBef>
                <a:spcPts val="0"/>
              </a:spcBef>
              <a:spcAft>
                <a:spcPts val="0"/>
              </a:spcAft>
              <a:buClr>
                <a:schemeClr val="accent1"/>
              </a:buClr>
              <a:buSzPts val="2000"/>
              <a:buAutoNum type="arabicPeriod"/>
            </a:pPr>
            <a:r>
              <a:rPr lang="en" sz="2000" b="1">
                <a:solidFill>
                  <a:schemeClr val="accent1"/>
                </a:solidFill>
              </a:rPr>
              <a:t>Motivation</a:t>
            </a:r>
            <a:r>
              <a:rPr lang="en" sz="2000" b="1">
                <a:solidFill>
                  <a:schemeClr val="accent1"/>
                </a:solidFill>
                <a:latin typeface="Montserrat"/>
                <a:ea typeface="Montserrat"/>
                <a:cs typeface="Montserrat"/>
                <a:sym typeface="Montserrat"/>
              </a:rPr>
              <a:t> ∙ ∙ ∙ ∙ ∙ ∙ ∙ ∙ ∙ ∙ ∙ ∙ ∙ ∙ ∙ ∙ ∙ ∙ ∙ ∙ ∙ ∙ ∙ ∙ ∙ ∙ ∙ ∙ ∙ ∙ ∙ ∙ ∙ ∙ ∙ ∙ </a:t>
            </a:r>
            <a:endParaRPr/>
          </a:p>
          <a:p>
            <a:pPr marL="457200" lvl="0" indent="-228600" algn="l" rtl="0">
              <a:spcBef>
                <a:spcPts val="0"/>
              </a:spcBef>
              <a:spcAft>
                <a:spcPts val="0"/>
              </a:spcAft>
              <a:buNone/>
            </a:pPr>
            <a:endParaRPr sz="2000" b="1">
              <a:solidFill>
                <a:schemeClr val="accent1"/>
              </a:solidFill>
            </a:endParaRPr>
          </a:p>
          <a:p>
            <a:pPr marL="457200" lvl="0" indent="-355600" algn="l" rtl="0">
              <a:spcBef>
                <a:spcPts val="0"/>
              </a:spcBef>
              <a:spcAft>
                <a:spcPts val="0"/>
              </a:spcAft>
              <a:buClr>
                <a:schemeClr val="accent1"/>
              </a:buClr>
              <a:buSzPts val="2000"/>
              <a:buAutoNum type="arabicPeriod"/>
            </a:pPr>
            <a:r>
              <a:rPr lang="en" sz="2000" b="1">
                <a:solidFill>
                  <a:schemeClr val="accent1"/>
                </a:solidFill>
              </a:rPr>
              <a:t>Methodology</a:t>
            </a:r>
            <a:r>
              <a:rPr lang="en" sz="2000" b="1">
                <a:solidFill>
                  <a:schemeClr val="accent1"/>
                </a:solidFill>
                <a:latin typeface="Montserrat"/>
                <a:ea typeface="Montserrat"/>
                <a:cs typeface="Montserrat"/>
                <a:sym typeface="Montserrat"/>
              </a:rPr>
              <a:t> ∙ ∙ ∙ ∙ ∙ ∙ ∙ ∙ ∙ ∙ ∙ ∙ ∙ ∙ ∙ ∙ ∙ ∙ ∙ ∙ ∙ ∙ ∙ ∙ ∙ ∙ ∙ ∙ ∙ ∙ ∙ ∙ ∙ ∙</a:t>
            </a:r>
            <a:endParaRPr/>
          </a:p>
          <a:p>
            <a:pPr marL="457200" lvl="0" indent="-228600" algn="l" rtl="0">
              <a:spcBef>
                <a:spcPts val="0"/>
              </a:spcBef>
              <a:spcAft>
                <a:spcPts val="0"/>
              </a:spcAft>
              <a:buNone/>
            </a:pPr>
            <a:endParaRPr sz="2000" b="1">
              <a:solidFill>
                <a:schemeClr val="accent1"/>
              </a:solidFill>
            </a:endParaRPr>
          </a:p>
          <a:p>
            <a:pPr marL="457200" lvl="0" indent="-355600" algn="l" rtl="0">
              <a:spcBef>
                <a:spcPts val="0"/>
              </a:spcBef>
              <a:spcAft>
                <a:spcPts val="0"/>
              </a:spcAft>
              <a:buClr>
                <a:schemeClr val="accent1"/>
              </a:buClr>
              <a:buSzPts val="2000"/>
              <a:buAutoNum type="arabicPeriod"/>
            </a:pPr>
            <a:r>
              <a:rPr lang="en" sz="2000" b="1">
                <a:solidFill>
                  <a:schemeClr val="accent1"/>
                </a:solidFill>
              </a:rPr>
              <a:t>Experiment Results</a:t>
            </a:r>
            <a:r>
              <a:rPr lang="en" sz="2000" b="1">
                <a:solidFill>
                  <a:schemeClr val="accent1"/>
                </a:solidFill>
                <a:latin typeface="Montserrat"/>
                <a:ea typeface="Montserrat"/>
                <a:cs typeface="Montserrat"/>
                <a:sym typeface="Montserrat"/>
              </a:rPr>
              <a:t> ∙ ∙ ∙ ∙ ∙ ∙ ∙ ∙ ∙ ∙ ∙ ∙ ∙ ∙ ∙ ∙ ∙ ∙ ∙ ∙ ∙ ∙ ∙ ∙ ∙ ∙ ∙ ∙ ∙ </a:t>
            </a:r>
            <a:endParaRPr/>
          </a:p>
          <a:p>
            <a:pPr marL="457200" lvl="0" indent="-228600" algn="l" rtl="0">
              <a:spcBef>
                <a:spcPts val="0"/>
              </a:spcBef>
              <a:spcAft>
                <a:spcPts val="0"/>
              </a:spcAft>
              <a:buNone/>
            </a:pPr>
            <a:endParaRPr sz="2000" b="1">
              <a:solidFill>
                <a:schemeClr val="accent1"/>
              </a:solidFill>
            </a:endParaRPr>
          </a:p>
          <a:p>
            <a:pPr marL="457200" lvl="0" indent="-355600" algn="l" rtl="0">
              <a:spcBef>
                <a:spcPts val="0"/>
              </a:spcBef>
              <a:spcAft>
                <a:spcPts val="0"/>
              </a:spcAft>
              <a:buClr>
                <a:schemeClr val="accent1"/>
              </a:buClr>
              <a:buSzPts val="2000"/>
              <a:buAutoNum type="arabicPeriod"/>
            </a:pPr>
            <a:r>
              <a:rPr lang="en" sz="2000" b="1">
                <a:solidFill>
                  <a:schemeClr val="accent1"/>
                </a:solidFill>
              </a:rPr>
              <a:t>Discussion </a:t>
            </a:r>
            <a:r>
              <a:rPr lang="en" sz="2000" b="1">
                <a:solidFill>
                  <a:schemeClr val="accent1"/>
                </a:solidFill>
                <a:latin typeface="Montserrat"/>
                <a:ea typeface="Montserrat"/>
                <a:cs typeface="Montserrat"/>
                <a:sym typeface="Montserrat"/>
              </a:rPr>
              <a:t>∙ ∙ ∙ ∙ ∙ ∙ ∙ ∙ ∙ ∙ ∙ ∙ ∙ ∙ ∙ ∙ ∙ ∙ ∙ ∙ ∙ ∙ ∙ ∙ ∙ ∙ ∙ ∙ ∙ ∙ ∙ ∙ ∙ ∙ ∙ ∙</a:t>
            </a:r>
            <a:endParaRPr/>
          </a:p>
          <a:p>
            <a:pPr marL="457200" lvl="0" indent="-228600" algn="l" rtl="0">
              <a:spcBef>
                <a:spcPts val="0"/>
              </a:spcBef>
              <a:spcAft>
                <a:spcPts val="0"/>
              </a:spcAft>
              <a:buNone/>
            </a:pPr>
            <a:endParaRPr sz="2000" b="1">
              <a:solidFill>
                <a:schemeClr val="accent1"/>
              </a:solidFill>
            </a:endParaRPr>
          </a:p>
          <a:p>
            <a:pPr marL="457200" lvl="0" indent="-355600" algn="l" rtl="0">
              <a:spcBef>
                <a:spcPts val="0"/>
              </a:spcBef>
              <a:spcAft>
                <a:spcPts val="0"/>
              </a:spcAft>
              <a:buClr>
                <a:schemeClr val="accent1"/>
              </a:buClr>
              <a:buSzPts val="2000"/>
              <a:buAutoNum type="arabicPeriod"/>
            </a:pPr>
            <a:r>
              <a:rPr lang="en" sz="2000" b="1">
                <a:solidFill>
                  <a:schemeClr val="accent1"/>
                </a:solidFill>
              </a:rPr>
              <a:t>Conclusion</a:t>
            </a:r>
            <a:r>
              <a:rPr lang="en" sz="2000" b="1">
                <a:solidFill>
                  <a:schemeClr val="accent1"/>
                </a:solidFill>
                <a:latin typeface="Montserrat"/>
                <a:ea typeface="Montserrat"/>
                <a:cs typeface="Montserrat"/>
                <a:sym typeface="Montserrat"/>
              </a:rPr>
              <a:t> ∙ ∙ ∙ ∙ ∙ ∙ ∙ ∙ ∙ ∙ ∙ ∙ ∙ ∙ ∙ ∙ ∙ ∙ ∙ ∙ ∙ ∙ ∙ ∙ ∙ ∙ ∙ ∙ ∙ ∙ ∙ ∙ ∙ ∙ ∙ </a:t>
            </a:r>
            <a:endParaRPr sz="2000" b="1">
              <a:solidFill>
                <a:schemeClr val="accent1"/>
              </a:solidFill>
            </a:endParaRPr>
          </a:p>
          <a:p>
            <a:pPr marL="457200" lvl="0" indent="0" algn="l" rtl="0">
              <a:spcBef>
                <a:spcPts val="600"/>
              </a:spcBef>
              <a:spcAft>
                <a:spcPts val="0"/>
              </a:spcAft>
              <a:buNone/>
            </a:pPr>
            <a:endParaRPr sz="2000" b="1">
              <a:solidFill>
                <a:schemeClr val="accent1"/>
              </a:solidFill>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80" name="Google Shape;80;p13" title="Intro Slide.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
        <p:nvSpPr>
          <p:cNvPr id="81" name="Google Shape;81;p13"/>
          <p:cNvSpPr txBox="1"/>
          <p:nvPr/>
        </p:nvSpPr>
        <p:spPr>
          <a:xfrm>
            <a:off x="8077200" y="1364673"/>
            <a:ext cx="38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3</a:t>
            </a:r>
            <a:endParaRPr sz="2000" b="1" i="0" u="none" strike="noStrike" cap="none">
              <a:solidFill>
                <a:srgbClr val="0091EA"/>
              </a:solidFill>
              <a:latin typeface="Source Sans Pro"/>
              <a:ea typeface="Source Sans Pro"/>
              <a:cs typeface="Source Sans Pro"/>
              <a:sym typeface="Source Sans Pro"/>
            </a:endParaRPr>
          </a:p>
        </p:txBody>
      </p:sp>
      <p:sp>
        <p:nvSpPr>
          <p:cNvPr id="82" name="Google Shape;82;p13"/>
          <p:cNvSpPr txBox="1"/>
          <p:nvPr/>
        </p:nvSpPr>
        <p:spPr>
          <a:xfrm>
            <a:off x="8077200" y="2061582"/>
            <a:ext cx="38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6</a:t>
            </a:r>
            <a:endParaRPr sz="2000" b="1" i="0" u="none" strike="noStrike" cap="none">
              <a:solidFill>
                <a:srgbClr val="0091EA"/>
              </a:solidFill>
              <a:latin typeface="Source Sans Pro"/>
              <a:ea typeface="Source Sans Pro"/>
              <a:cs typeface="Source Sans Pro"/>
              <a:sym typeface="Source Sans Pro"/>
            </a:endParaRPr>
          </a:p>
        </p:txBody>
      </p:sp>
      <p:sp>
        <p:nvSpPr>
          <p:cNvPr id="83" name="Google Shape;83;p13"/>
          <p:cNvSpPr txBox="1"/>
          <p:nvPr/>
        </p:nvSpPr>
        <p:spPr>
          <a:xfrm>
            <a:off x="8077200" y="2681809"/>
            <a:ext cx="38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9</a:t>
            </a:r>
            <a:endParaRPr sz="2000" b="1" i="0" u="none" strike="noStrike" cap="none">
              <a:solidFill>
                <a:srgbClr val="0091EA"/>
              </a:solidFill>
              <a:latin typeface="Source Sans Pro"/>
              <a:ea typeface="Source Sans Pro"/>
              <a:cs typeface="Source Sans Pro"/>
              <a:sym typeface="Source Sans Pro"/>
            </a:endParaRPr>
          </a:p>
        </p:txBody>
      </p:sp>
      <p:sp>
        <p:nvSpPr>
          <p:cNvPr id="84" name="Google Shape;84;p13"/>
          <p:cNvSpPr txBox="1"/>
          <p:nvPr/>
        </p:nvSpPr>
        <p:spPr>
          <a:xfrm>
            <a:off x="8032173" y="3298879"/>
            <a:ext cx="47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29</a:t>
            </a:r>
            <a:endParaRPr sz="2000" b="1" i="0" u="none" strike="noStrike" cap="none">
              <a:solidFill>
                <a:srgbClr val="0091EA"/>
              </a:solidFill>
              <a:latin typeface="Source Sans Pro"/>
              <a:ea typeface="Source Sans Pro"/>
              <a:cs typeface="Source Sans Pro"/>
              <a:sym typeface="Source Sans Pro"/>
            </a:endParaRPr>
          </a:p>
        </p:txBody>
      </p:sp>
      <p:sp>
        <p:nvSpPr>
          <p:cNvPr id="85" name="Google Shape;85;p13"/>
          <p:cNvSpPr txBox="1"/>
          <p:nvPr/>
        </p:nvSpPr>
        <p:spPr>
          <a:xfrm>
            <a:off x="8032173" y="3867034"/>
            <a:ext cx="47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32</a:t>
            </a:r>
            <a:endParaRPr sz="2000" b="1" i="0" u="none" strike="noStrike" cap="none">
              <a:solidFill>
                <a:srgbClr val="0091EA"/>
              </a:solidFill>
              <a:latin typeface="Source Sans Pro"/>
              <a:ea typeface="Source Sans Pro"/>
              <a:cs typeface="Source Sans Pro"/>
              <a:sym typeface="Source Sans Pro"/>
            </a:endParaRPr>
          </a:p>
        </p:txBody>
      </p:sp>
      <p:sp>
        <p:nvSpPr>
          <p:cNvPr id="86" name="Google Shape;86;p13"/>
          <p:cNvSpPr txBox="1"/>
          <p:nvPr/>
        </p:nvSpPr>
        <p:spPr>
          <a:xfrm>
            <a:off x="8032173" y="4498871"/>
            <a:ext cx="47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91EA"/>
                </a:solidFill>
                <a:latin typeface="Source Sans Pro"/>
                <a:ea typeface="Source Sans Pro"/>
                <a:cs typeface="Source Sans Pro"/>
                <a:sym typeface="Source Sans Pro"/>
              </a:rPr>
              <a:t>34</a:t>
            </a:r>
            <a:endParaRPr sz="2000" b="1" i="0" u="none" strike="noStrike" cap="none">
              <a:solidFill>
                <a:srgbClr val="0091EA"/>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K means</a:t>
            </a:r>
            <a:endParaRPr/>
          </a:p>
        </p:txBody>
      </p:sp>
      <p:sp>
        <p:nvSpPr>
          <p:cNvPr id="245" name="Google Shape;245;p3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Select K: inter, intra distance</a:t>
            </a:r>
            <a:endParaRPr/>
          </a:p>
          <a:p>
            <a:pPr marL="457200" lvl="0" indent="-228600" algn="l" rtl="0">
              <a:lnSpc>
                <a:spcPct val="100000"/>
              </a:lnSpc>
              <a:spcBef>
                <a:spcPts val="600"/>
              </a:spcBef>
              <a:spcAft>
                <a:spcPts val="0"/>
              </a:spcAft>
              <a:buSzPts val="2400"/>
              <a:buNone/>
            </a:pPr>
            <a:endParaRPr/>
          </a:p>
        </p:txBody>
      </p:sp>
      <p:sp>
        <p:nvSpPr>
          <p:cNvPr id="246" name="Google Shape;246;p3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47" name="Google Shape;247;p31"/>
          <p:cNvPicPr preferRelativeResize="0"/>
          <p:nvPr/>
        </p:nvPicPr>
        <p:blipFill rotWithShape="1">
          <a:blip r:embed="rId3">
            <a:alphaModFix/>
          </a:blip>
          <a:srcRect/>
          <a:stretch/>
        </p:blipFill>
        <p:spPr>
          <a:xfrm>
            <a:off x="786150" y="1769016"/>
            <a:ext cx="5556741" cy="3066284"/>
          </a:xfrm>
          <a:prstGeom prst="rect">
            <a:avLst/>
          </a:prstGeom>
          <a:noFill/>
          <a:ln>
            <a:noFill/>
          </a:ln>
        </p:spPr>
      </p:pic>
      <p:pic>
        <p:nvPicPr>
          <p:cNvPr id="248" name="Google Shape;248;p31" title="media12.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DBSCAN</a:t>
            </a:r>
            <a:endParaRPr/>
          </a:p>
        </p:txBody>
      </p:sp>
      <p:sp>
        <p:nvSpPr>
          <p:cNvPr id="254" name="Google Shape;254;p32"/>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Silhouette Score: -0.22</a:t>
            </a:r>
            <a:endParaRPr/>
          </a:p>
          <a:p>
            <a:pPr marL="76200" lvl="0" indent="0" algn="l" rtl="0">
              <a:lnSpc>
                <a:spcPct val="100000"/>
              </a:lnSpc>
              <a:spcBef>
                <a:spcPts val="600"/>
              </a:spcBef>
              <a:spcAft>
                <a:spcPts val="0"/>
              </a:spcAft>
              <a:buSzPts val="2400"/>
              <a:buNone/>
            </a:pPr>
            <a:endParaRPr/>
          </a:p>
        </p:txBody>
      </p:sp>
      <p:sp>
        <p:nvSpPr>
          <p:cNvPr id="255" name="Google Shape;255;p3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56" name="Google Shape;256;p32"/>
          <p:cNvPicPr preferRelativeResize="0"/>
          <p:nvPr/>
        </p:nvPicPr>
        <p:blipFill rotWithShape="1">
          <a:blip r:embed="rId3">
            <a:alphaModFix/>
          </a:blip>
          <a:srcRect/>
          <a:stretch/>
        </p:blipFill>
        <p:spPr>
          <a:xfrm>
            <a:off x="786150" y="1959661"/>
            <a:ext cx="4201160" cy="2684145"/>
          </a:xfrm>
          <a:prstGeom prst="rect">
            <a:avLst/>
          </a:prstGeom>
          <a:noFill/>
          <a:ln>
            <a:noFill/>
          </a:ln>
        </p:spPr>
      </p:pic>
      <p:pic>
        <p:nvPicPr>
          <p:cNvPr id="257" name="Google Shape;257;p32" title="media13.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Hierarchical clustering</a:t>
            </a:r>
            <a:endParaRPr/>
          </a:p>
        </p:txBody>
      </p:sp>
      <p:sp>
        <p:nvSpPr>
          <p:cNvPr id="263" name="Google Shape;263;p33"/>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a:t>High computational cost</a:t>
            </a:r>
            <a:endParaRPr/>
          </a:p>
          <a:p>
            <a:pPr marL="457200" lvl="0" indent="-228600" algn="l" rtl="0">
              <a:lnSpc>
                <a:spcPct val="100000"/>
              </a:lnSpc>
              <a:spcBef>
                <a:spcPts val="600"/>
              </a:spcBef>
              <a:spcAft>
                <a:spcPts val="0"/>
              </a:spcAft>
              <a:buSzPts val="2400"/>
              <a:buNone/>
            </a:pPr>
            <a:endParaRPr/>
          </a:p>
        </p:txBody>
      </p:sp>
      <p:sp>
        <p:nvSpPr>
          <p:cNvPr id="264" name="Google Shape;264;p3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65" name="Google Shape;265;p33"/>
          <p:cNvPicPr preferRelativeResize="0"/>
          <p:nvPr/>
        </p:nvPicPr>
        <p:blipFill rotWithShape="1">
          <a:blip r:embed="rId3">
            <a:alphaModFix/>
          </a:blip>
          <a:srcRect t="19703" r="5006" b="6276"/>
          <a:stretch/>
        </p:blipFill>
        <p:spPr>
          <a:xfrm>
            <a:off x="786150" y="1974796"/>
            <a:ext cx="4398010" cy="2344802"/>
          </a:xfrm>
          <a:prstGeom prst="rect">
            <a:avLst/>
          </a:prstGeom>
          <a:noFill/>
          <a:ln>
            <a:noFill/>
          </a:ln>
        </p:spPr>
      </p:pic>
      <p:pic>
        <p:nvPicPr>
          <p:cNvPr id="266" name="Google Shape;266;p33" title="media14.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XGBoost</a:t>
            </a:r>
            <a:endParaRPr/>
          </a:p>
        </p:txBody>
      </p:sp>
      <p:sp>
        <p:nvSpPr>
          <p:cNvPr id="272" name="Google Shape;272;p34"/>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Gradient boosted decision tree</a:t>
            </a:r>
            <a:endParaRPr/>
          </a:p>
          <a:p>
            <a:pPr marL="457200" lvl="0" indent="-381000" algn="l" rtl="0">
              <a:spcBef>
                <a:spcPts val="600"/>
              </a:spcBef>
              <a:spcAft>
                <a:spcPts val="0"/>
              </a:spcAft>
              <a:buSzPts val="2400"/>
              <a:buChar char="◎"/>
            </a:pPr>
            <a:r>
              <a:rPr lang="en"/>
              <a:t>Initial cross validation score with 5 folds:  0.971</a:t>
            </a:r>
            <a:endParaRPr/>
          </a:p>
          <a:p>
            <a:pPr marL="457200" lvl="0" indent="-381000" algn="l" rtl="0">
              <a:spcBef>
                <a:spcPts val="600"/>
              </a:spcBef>
              <a:spcAft>
                <a:spcPts val="0"/>
              </a:spcAft>
              <a:buSzPts val="2400"/>
              <a:buChar char="◎"/>
            </a:pPr>
            <a:r>
              <a:rPr lang="en"/>
              <a:t>Hyperparameter pruning : learning rate, max depth, etc.</a:t>
            </a:r>
            <a:endParaRPr/>
          </a:p>
          <a:p>
            <a:pPr marL="457200" lvl="0" indent="-381000" algn="l" rtl="0">
              <a:spcBef>
                <a:spcPts val="600"/>
              </a:spcBef>
              <a:spcAft>
                <a:spcPts val="0"/>
              </a:spcAft>
              <a:buSzPts val="2400"/>
              <a:buChar char="◎"/>
            </a:pPr>
            <a:r>
              <a:rPr lang="en"/>
              <a:t>Final score: 0.972</a:t>
            </a:r>
            <a:endParaRPr/>
          </a:p>
          <a:p>
            <a:pPr marL="457200" lvl="0" indent="-381000" algn="l" rtl="0">
              <a:spcBef>
                <a:spcPts val="600"/>
              </a:spcBef>
              <a:spcAft>
                <a:spcPts val="0"/>
              </a:spcAft>
              <a:buSzPts val="2400"/>
              <a:buChar char="◎"/>
            </a:pPr>
            <a:r>
              <a:rPr lang="en"/>
              <a:t>XGboost + Bagging: 0.975, but high computational cost.</a:t>
            </a:r>
            <a:endParaRPr/>
          </a:p>
          <a:p>
            <a:pPr marL="0" lvl="0" indent="0" algn="l" rtl="0">
              <a:spcBef>
                <a:spcPts val="600"/>
              </a:spcBef>
              <a:spcAft>
                <a:spcPts val="0"/>
              </a:spcAft>
              <a:buNone/>
            </a:pPr>
            <a:endParaRPr/>
          </a:p>
        </p:txBody>
      </p:sp>
      <p:sp>
        <p:nvSpPr>
          <p:cNvPr id="273" name="Google Shape;273;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74" name="Google Shape;274;p34"/>
          <p:cNvSpPr txBox="1"/>
          <p:nvPr/>
        </p:nvSpPr>
        <p:spPr>
          <a:xfrm>
            <a:off x="7453512" y="4188969"/>
            <a:ext cx="157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pic>
        <p:nvPicPr>
          <p:cNvPr id="275" name="Google Shape;275;p34" title="xgb.wav">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a:t>
            </a:r>
            <a:endParaRPr/>
          </a:p>
        </p:txBody>
      </p:sp>
      <p:sp>
        <p:nvSpPr>
          <p:cNvPr id="281" name="Google Shape;281;p3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SVM is great for 2-class classification problem and works extremely well for problems that require a higher dimension.</a:t>
            </a:r>
            <a:endParaRPr sz="2400"/>
          </a:p>
          <a:p>
            <a:pPr marL="457200" lvl="0" indent="-381000" algn="l" rtl="0">
              <a:lnSpc>
                <a:spcPct val="115000"/>
              </a:lnSpc>
              <a:spcBef>
                <a:spcPts val="600"/>
              </a:spcBef>
              <a:spcAft>
                <a:spcPts val="0"/>
              </a:spcAft>
              <a:buSzPts val="2400"/>
              <a:buChar char="◎"/>
            </a:pPr>
            <a:r>
              <a:rPr lang="en"/>
              <a:t>Use SVC classifier to help build the model</a:t>
            </a:r>
            <a:endParaRPr sz="2400"/>
          </a:p>
          <a:p>
            <a:pPr marL="457200" lvl="0" indent="-381000" algn="l" rtl="0">
              <a:lnSpc>
                <a:spcPct val="115000"/>
              </a:lnSpc>
              <a:spcBef>
                <a:spcPts val="0"/>
              </a:spcBef>
              <a:spcAft>
                <a:spcPts val="0"/>
              </a:spcAft>
              <a:buSzPts val="2400"/>
              <a:buChar char="◎"/>
            </a:pPr>
            <a:r>
              <a:rPr lang="en"/>
              <a:t>Generate optimal hyperplane</a:t>
            </a:r>
            <a:endParaRPr sz="2400"/>
          </a:p>
        </p:txBody>
      </p:sp>
      <p:sp>
        <p:nvSpPr>
          <p:cNvPr id="282" name="Google Shape;282;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283" name="Google Shape;283;p35"/>
          <p:cNvPicPr preferRelativeResize="0"/>
          <p:nvPr/>
        </p:nvPicPr>
        <p:blipFill>
          <a:blip r:embed="rId3">
            <a:alphaModFix/>
          </a:blip>
          <a:stretch>
            <a:fillRect/>
          </a:stretch>
        </p:blipFill>
        <p:spPr>
          <a:xfrm>
            <a:off x="5356101" y="2108275"/>
            <a:ext cx="3386649" cy="2641576"/>
          </a:xfrm>
          <a:prstGeom prst="rect">
            <a:avLst/>
          </a:prstGeom>
          <a:noFill/>
          <a:ln>
            <a:noFill/>
          </a:ln>
        </p:spPr>
      </p:pic>
      <p:pic>
        <p:nvPicPr>
          <p:cNvPr id="284" name="Google Shape;284;p35" title="svm.mp3.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 - Feature Selection -hansen</a:t>
            </a:r>
            <a:endParaRPr/>
          </a:p>
        </p:txBody>
      </p:sp>
      <p:sp>
        <p:nvSpPr>
          <p:cNvPr id="290" name="Google Shape;290;p36"/>
          <p:cNvSpPr txBox="1">
            <a:spLocks noGrp="1"/>
          </p:cNvSpPr>
          <p:nvPr>
            <p:ph type="body" idx="1"/>
          </p:nvPr>
        </p:nvSpPr>
        <p:spPr>
          <a:xfrm>
            <a:off x="786150" y="1261700"/>
            <a:ext cx="3686700" cy="3573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Top 6 Features:</a:t>
            </a:r>
            <a:endParaRPr sz="1800"/>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team_one_first_inhibitor</a:t>
            </a:r>
            <a:endParaRPr sz="1800">
              <a:solidFill>
                <a:srgbClr val="D4D4D4"/>
              </a:solidFill>
              <a:highlight>
                <a:srgbClr val="1E1E1E"/>
              </a:highlight>
              <a:latin typeface="Consolas"/>
              <a:ea typeface="Consolas"/>
              <a:cs typeface="Consolas"/>
              <a:sym typeface="Consolas"/>
            </a:endParaRPr>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team_one_kills</a:t>
            </a:r>
            <a:endParaRPr sz="1800">
              <a:solidFill>
                <a:srgbClr val="D4D4D4"/>
              </a:solidFill>
              <a:highlight>
                <a:srgbClr val="1E1E1E"/>
              </a:highlight>
              <a:latin typeface="Consolas"/>
              <a:ea typeface="Consolas"/>
              <a:cs typeface="Consolas"/>
              <a:sym typeface="Consolas"/>
            </a:endParaRPr>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team_two_kills</a:t>
            </a:r>
            <a:endParaRPr sz="1800">
              <a:solidFill>
                <a:srgbClr val="D4D4D4"/>
              </a:solidFill>
              <a:highlight>
                <a:srgbClr val="1E1E1E"/>
              </a:highlight>
              <a:latin typeface="Consolas"/>
              <a:ea typeface="Consolas"/>
              <a:cs typeface="Consolas"/>
              <a:sym typeface="Consolas"/>
            </a:endParaRPr>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team_one_obj_damage</a:t>
            </a:r>
            <a:endParaRPr sz="1800">
              <a:solidFill>
                <a:srgbClr val="D4D4D4"/>
              </a:solidFill>
              <a:highlight>
                <a:srgbClr val="1E1E1E"/>
              </a:highlight>
              <a:latin typeface="Consolas"/>
              <a:ea typeface="Consolas"/>
              <a:cs typeface="Consolas"/>
              <a:sym typeface="Consolas"/>
            </a:endParaRPr>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team_two_obj_damage</a:t>
            </a:r>
            <a:endParaRPr sz="1800">
              <a:solidFill>
                <a:srgbClr val="D4D4D4"/>
              </a:solidFill>
              <a:highlight>
                <a:srgbClr val="1E1E1E"/>
              </a:highlight>
              <a:latin typeface="Consolas"/>
              <a:ea typeface="Consolas"/>
              <a:cs typeface="Consolas"/>
              <a:sym typeface="Consolas"/>
            </a:endParaRPr>
          </a:p>
          <a:p>
            <a:pPr marL="457200" lvl="0" indent="-342900" algn="l" rtl="0">
              <a:spcBef>
                <a:spcPts val="0"/>
              </a:spcBef>
              <a:spcAft>
                <a:spcPts val="0"/>
              </a:spcAft>
              <a:buSzPts val="1800"/>
              <a:buAutoNum type="arabicPeriod"/>
            </a:pPr>
            <a:r>
              <a:rPr lang="en" sz="1800">
                <a:solidFill>
                  <a:srgbClr val="D4D4D4"/>
                </a:solidFill>
                <a:highlight>
                  <a:srgbClr val="1E1E1E"/>
                </a:highlight>
                <a:latin typeface="Consolas"/>
                <a:ea typeface="Consolas"/>
                <a:cs typeface="Consolas"/>
                <a:sym typeface="Consolas"/>
              </a:rPr>
              <a:t>Team_one_deaths</a:t>
            </a:r>
            <a:endParaRPr sz="1800">
              <a:solidFill>
                <a:srgbClr val="D4D4D4"/>
              </a:solidFill>
              <a:highlight>
                <a:srgbClr val="1E1E1E"/>
              </a:highlight>
              <a:latin typeface="Consolas"/>
              <a:ea typeface="Consolas"/>
              <a:cs typeface="Consolas"/>
              <a:sym typeface="Consolas"/>
            </a:endParaRPr>
          </a:p>
          <a:p>
            <a:pPr marL="0" lvl="0" indent="0" algn="l" rtl="0">
              <a:spcBef>
                <a:spcPts val="600"/>
              </a:spcBef>
              <a:spcAft>
                <a:spcPts val="0"/>
              </a:spcAft>
              <a:buNone/>
            </a:pPr>
            <a:endParaRPr sz="1800">
              <a:solidFill>
                <a:srgbClr val="D4D4D4"/>
              </a:solidFill>
              <a:highlight>
                <a:srgbClr val="1E1E1E"/>
              </a:highlight>
              <a:latin typeface="Consolas"/>
              <a:ea typeface="Consolas"/>
              <a:cs typeface="Consolas"/>
              <a:sym typeface="Consolas"/>
            </a:endParaRPr>
          </a:p>
          <a:p>
            <a:pPr marL="0" lvl="0" indent="0" algn="l" rtl="0">
              <a:spcBef>
                <a:spcPts val="600"/>
              </a:spcBef>
              <a:spcAft>
                <a:spcPts val="0"/>
              </a:spcAft>
              <a:buNone/>
            </a:pPr>
            <a:endParaRPr sz="1800"/>
          </a:p>
          <a:p>
            <a:pPr marL="0" lvl="0" indent="0" algn="ctr" rtl="0">
              <a:spcBef>
                <a:spcPts val="600"/>
              </a:spcBef>
              <a:spcAft>
                <a:spcPts val="0"/>
              </a:spcAft>
              <a:buNone/>
            </a:pPr>
            <a:endParaRPr sz="1800"/>
          </a:p>
          <a:p>
            <a:pPr marL="0" lvl="0" indent="0" algn="l" rtl="0">
              <a:spcBef>
                <a:spcPts val="600"/>
              </a:spcBef>
              <a:spcAft>
                <a:spcPts val="0"/>
              </a:spcAft>
              <a:buNone/>
            </a:pPr>
            <a:endParaRPr sz="1800"/>
          </a:p>
        </p:txBody>
      </p:sp>
      <p:sp>
        <p:nvSpPr>
          <p:cNvPr id="291" name="Google Shape;291;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92" name="Google Shape;292;p36"/>
          <p:cNvSpPr txBox="1"/>
          <p:nvPr/>
        </p:nvSpPr>
        <p:spPr>
          <a:xfrm>
            <a:off x="4472950" y="3569750"/>
            <a:ext cx="4007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latin typeface="Source Sans Pro"/>
                <a:ea typeface="Source Sans Pro"/>
                <a:cs typeface="Source Sans Pro"/>
                <a:sym typeface="Source Sans Pro"/>
              </a:rPr>
              <a:t>Note that a few features have </a:t>
            </a:r>
            <a:r>
              <a:rPr lang="en" sz="900" b="1" i="1">
                <a:latin typeface="Source Sans Pro"/>
                <a:ea typeface="Source Sans Pro"/>
                <a:cs typeface="Source Sans Pro"/>
                <a:sym typeface="Source Sans Pro"/>
              </a:rPr>
              <a:t>significantly</a:t>
            </a:r>
            <a:r>
              <a:rPr lang="en" sz="900" i="1">
                <a:latin typeface="Source Sans Pro"/>
                <a:ea typeface="Source Sans Pro"/>
                <a:cs typeface="Source Sans Pro"/>
                <a:sym typeface="Source Sans Pro"/>
              </a:rPr>
              <a:t> higher gini importance than majority.</a:t>
            </a:r>
            <a:endParaRPr sz="900" i="1">
              <a:latin typeface="Source Sans Pro"/>
              <a:ea typeface="Source Sans Pro"/>
              <a:cs typeface="Source Sans Pro"/>
              <a:sym typeface="Source Sans Pro"/>
            </a:endParaRPr>
          </a:p>
        </p:txBody>
      </p:sp>
      <p:grpSp>
        <p:nvGrpSpPr>
          <p:cNvPr id="293" name="Google Shape;293;p36"/>
          <p:cNvGrpSpPr/>
          <p:nvPr/>
        </p:nvGrpSpPr>
        <p:grpSpPr>
          <a:xfrm>
            <a:off x="4568700" y="1010725"/>
            <a:ext cx="3789150" cy="2532281"/>
            <a:chOff x="4568700" y="1010725"/>
            <a:chExt cx="3789150" cy="2532281"/>
          </a:xfrm>
        </p:grpSpPr>
        <p:pic>
          <p:nvPicPr>
            <p:cNvPr id="294" name="Google Shape;294;p36"/>
            <p:cNvPicPr preferRelativeResize="0"/>
            <p:nvPr/>
          </p:nvPicPr>
          <p:blipFill rotWithShape="1">
            <a:blip r:embed="rId3">
              <a:alphaModFix/>
            </a:blip>
            <a:srcRect t="92831"/>
            <a:stretch/>
          </p:blipFill>
          <p:spPr>
            <a:xfrm>
              <a:off x="4568700" y="3353181"/>
              <a:ext cx="3762375" cy="189825"/>
            </a:xfrm>
            <a:prstGeom prst="rect">
              <a:avLst/>
            </a:prstGeom>
            <a:noFill/>
            <a:ln>
              <a:noFill/>
            </a:ln>
          </p:spPr>
        </p:pic>
        <p:pic>
          <p:nvPicPr>
            <p:cNvPr id="295" name="Google Shape;295;p36"/>
            <p:cNvPicPr preferRelativeResize="0"/>
            <p:nvPr/>
          </p:nvPicPr>
          <p:blipFill rotWithShape="1">
            <a:blip r:embed="rId3">
              <a:alphaModFix/>
            </a:blip>
            <a:srcRect b="11535"/>
            <a:stretch/>
          </p:blipFill>
          <p:spPr>
            <a:xfrm>
              <a:off x="4595475" y="1010725"/>
              <a:ext cx="3762375" cy="2342450"/>
            </a:xfrm>
            <a:prstGeom prst="rect">
              <a:avLst/>
            </a:prstGeom>
            <a:noFill/>
            <a:ln>
              <a:noFill/>
            </a:ln>
          </p:spPr>
        </p:pic>
      </p:grpSp>
      <p:pic>
        <p:nvPicPr>
          <p:cNvPr id="296" name="Google Shape;296;p36" title="rffeatureselection.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Pure Random Forest: Initial Prediction Accuracies -hansen</a:t>
            </a:r>
            <a:endParaRPr/>
          </a:p>
        </p:txBody>
      </p:sp>
      <p:sp>
        <p:nvSpPr>
          <p:cNvPr id="302" name="Google Shape;302;p37"/>
          <p:cNvSpPr txBox="1">
            <a:spLocks noGrp="1"/>
          </p:cNvSpPr>
          <p:nvPr>
            <p:ph type="body" idx="1"/>
          </p:nvPr>
        </p:nvSpPr>
        <p:spPr>
          <a:xfrm>
            <a:off x="641150" y="1304775"/>
            <a:ext cx="3781500" cy="3573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RF Full cleaned data set prediction accuracy: 96-97%</a:t>
            </a:r>
            <a:endParaRPr/>
          </a:p>
          <a:p>
            <a:pPr marL="914400" lvl="1" indent="-342900" algn="l" rtl="0">
              <a:spcBef>
                <a:spcPts val="0"/>
              </a:spcBef>
              <a:spcAft>
                <a:spcPts val="0"/>
              </a:spcAft>
              <a:buSzPts val="1800"/>
              <a:buChar char="○"/>
            </a:pPr>
            <a:r>
              <a:rPr lang="en"/>
              <a:t>Top  6 feature trained model prediction accuracy: 95.4%</a:t>
            </a:r>
            <a:endParaRPr/>
          </a:p>
          <a:p>
            <a:pPr marL="0" lvl="0" indent="0" algn="l" rtl="0">
              <a:spcBef>
                <a:spcPts val="600"/>
              </a:spcBef>
              <a:spcAft>
                <a:spcPts val="0"/>
              </a:spcAft>
              <a:buNone/>
            </a:pPr>
            <a:r>
              <a:rPr lang="en" i="1"/>
              <a:t>With only the top 6 of 171 features, very little accuracy is lost!</a:t>
            </a:r>
            <a:endParaRPr i="1"/>
          </a:p>
        </p:txBody>
      </p:sp>
      <p:sp>
        <p:nvSpPr>
          <p:cNvPr id="303" name="Google Shape;303;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04" name="Google Shape;304;p37"/>
          <p:cNvPicPr preferRelativeResize="0"/>
          <p:nvPr/>
        </p:nvPicPr>
        <p:blipFill>
          <a:blip r:embed="rId3">
            <a:alphaModFix/>
          </a:blip>
          <a:stretch>
            <a:fillRect/>
          </a:stretch>
        </p:blipFill>
        <p:spPr>
          <a:xfrm>
            <a:off x="4283688" y="1010725"/>
            <a:ext cx="4074175" cy="2615701"/>
          </a:xfrm>
          <a:prstGeom prst="rect">
            <a:avLst/>
          </a:prstGeom>
          <a:noFill/>
          <a:ln>
            <a:noFill/>
          </a:ln>
        </p:spPr>
      </p:pic>
      <p:sp>
        <p:nvSpPr>
          <p:cNvPr id="305" name="Google Shape;305;p37"/>
          <p:cNvSpPr txBox="1"/>
          <p:nvPr/>
        </p:nvSpPr>
        <p:spPr>
          <a:xfrm>
            <a:off x="4317063" y="3698575"/>
            <a:ext cx="4007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latin typeface="Source Sans Pro"/>
                <a:ea typeface="Source Sans Pro"/>
                <a:cs typeface="Source Sans Pro"/>
                <a:sym typeface="Source Sans Pro"/>
              </a:rPr>
              <a:t>Visualization of 1 generated tree of 100</a:t>
            </a:r>
            <a:endParaRPr sz="1200" i="1">
              <a:latin typeface="Source Sans Pro"/>
              <a:ea typeface="Source Sans Pro"/>
              <a:cs typeface="Source Sans Pro"/>
              <a:sym typeface="Source Sans Pro"/>
            </a:endParaRPr>
          </a:p>
        </p:txBody>
      </p:sp>
      <p:pic>
        <p:nvPicPr>
          <p:cNvPr id="306" name="Google Shape;306;p37" title="rfinitialpredictionaccuracy.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Multi-layer Perceptron(MLP) </a:t>
            </a:r>
            <a:endParaRPr/>
          </a:p>
        </p:txBody>
      </p:sp>
      <p:sp>
        <p:nvSpPr>
          <p:cNvPr id="312" name="Google Shape;312;p38"/>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SzPts val="1800"/>
              <a:buChar char="◎"/>
            </a:pPr>
            <a:r>
              <a:rPr lang="en"/>
              <a:t>MLP is selected over other Neural Networks because the categorical and numerical nature of our data</a:t>
            </a:r>
            <a:endParaRPr/>
          </a:p>
          <a:p>
            <a:pPr marL="457200" marR="0" lvl="0" indent="-342900" algn="l" rtl="0">
              <a:lnSpc>
                <a:spcPct val="100000"/>
              </a:lnSpc>
              <a:spcBef>
                <a:spcPts val="0"/>
              </a:spcBef>
              <a:spcAft>
                <a:spcPts val="0"/>
              </a:spcAft>
              <a:buSzPts val="1800"/>
              <a:buChar char="◎"/>
            </a:pPr>
            <a:r>
              <a:rPr lang="en"/>
              <a:t>MLPClassifier in the sklearn model with different amount of hidden layers and nodes to reach optimal accuracy   </a:t>
            </a:r>
            <a:endParaRPr/>
          </a:p>
        </p:txBody>
      </p:sp>
      <p:sp>
        <p:nvSpPr>
          <p:cNvPr id="313" name="Google Shape;313;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314" name="Google Shape;314;p38"/>
          <p:cNvPicPr preferRelativeResize="0"/>
          <p:nvPr/>
        </p:nvPicPr>
        <p:blipFill>
          <a:blip r:embed="rId3">
            <a:alphaModFix/>
          </a:blip>
          <a:stretch>
            <a:fillRect/>
          </a:stretch>
        </p:blipFill>
        <p:spPr>
          <a:xfrm>
            <a:off x="681000" y="2818075"/>
            <a:ext cx="3479576" cy="1888425"/>
          </a:xfrm>
          <a:prstGeom prst="rect">
            <a:avLst/>
          </a:prstGeom>
          <a:noFill/>
          <a:ln>
            <a:noFill/>
          </a:ln>
        </p:spPr>
      </p:pic>
      <p:graphicFrame>
        <p:nvGraphicFramePr>
          <p:cNvPr id="315" name="Google Shape;315;p38"/>
          <p:cNvGraphicFramePr/>
          <p:nvPr/>
        </p:nvGraphicFramePr>
        <p:xfrm>
          <a:off x="4312250" y="2891300"/>
          <a:ext cx="3000000" cy="3000000"/>
        </p:xfrm>
        <a:graphic>
          <a:graphicData uri="http://schemas.openxmlformats.org/drawingml/2006/table">
            <a:tbl>
              <a:tblPr>
                <a:noFill/>
                <a:tableStyleId>{308F72A2-906F-4854-93EE-498D4294A4DB}</a:tableStyleId>
              </a:tblPr>
              <a:tblGrid>
                <a:gridCol w="2158725">
                  <a:extLst>
                    <a:ext uri="{9D8B030D-6E8A-4147-A177-3AD203B41FA5}">
                      <a16:colId xmlns:a16="http://schemas.microsoft.com/office/drawing/2014/main" val="20000"/>
                    </a:ext>
                  </a:extLst>
                </a:gridCol>
                <a:gridCol w="2158725">
                  <a:extLst>
                    <a:ext uri="{9D8B030D-6E8A-4147-A177-3AD203B41FA5}">
                      <a16:colId xmlns:a16="http://schemas.microsoft.com/office/drawing/2014/main" val="20001"/>
                    </a:ext>
                  </a:extLst>
                </a:gridCol>
              </a:tblGrid>
              <a:tr h="425850">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Layers</a:t>
                      </a:r>
                      <a:endParaRPr sz="1800" b="1">
                        <a:solidFill>
                          <a:schemeClr val="accent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Nodes</a:t>
                      </a:r>
                      <a:endParaRPr sz="1800" b="1">
                        <a:solidFill>
                          <a:schemeClr val="accent1"/>
                        </a:solidFill>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0"/>
                  </a:ext>
                </a:extLst>
              </a:tr>
              <a:tr h="425850">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1</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4</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1"/>
                  </a:ext>
                </a:extLst>
              </a:tr>
              <a:tr h="425850">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3</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32,16,8</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2"/>
                  </a:ext>
                </a:extLst>
              </a:tr>
              <a:tr h="537675">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7</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512,256,128,64,16,8</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3"/>
                  </a:ext>
                </a:extLst>
              </a:tr>
            </a:tbl>
          </a:graphicData>
        </a:graphic>
      </p:graphicFrame>
      <p:pic>
        <p:nvPicPr>
          <p:cNvPr id="316" name="Google Shape;316;p38" title="MLP Slide 1.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Multi-layer Perceptron(MLP) </a:t>
            </a:r>
            <a:endParaRPr/>
          </a:p>
        </p:txBody>
      </p:sp>
      <p:sp>
        <p:nvSpPr>
          <p:cNvPr id="322" name="Google Shape;322;p39"/>
          <p:cNvSpPr txBox="1">
            <a:spLocks noGrp="1"/>
          </p:cNvSpPr>
          <p:nvPr>
            <p:ph type="body" idx="1"/>
          </p:nvPr>
        </p:nvSpPr>
        <p:spPr>
          <a:xfrm>
            <a:off x="832675" y="1261700"/>
            <a:ext cx="3667500" cy="3573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The final model with the highest prediction accuracy (96.64%) is the single layer model with 4 nodes </a:t>
            </a:r>
            <a:endParaRPr/>
          </a:p>
          <a:p>
            <a:pPr marL="0" lvl="0" indent="0" algn="l" rtl="0">
              <a:spcBef>
                <a:spcPts val="600"/>
              </a:spcBef>
              <a:spcAft>
                <a:spcPts val="0"/>
              </a:spcAft>
              <a:buNone/>
            </a:pPr>
            <a:endParaRPr/>
          </a:p>
        </p:txBody>
      </p:sp>
      <p:sp>
        <p:nvSpPr>
          <p:cNvPr id="323" name="Google Shape;323;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24" name="Google Shape;324;p39"/>
          <p:cNvPicPr preferRelativeResize="0"/>
          <p:nvPr/>
        </p:nvPicPr>
        <p:blipFill>
          <a:blip r:embed="rId3">
            <a:alphaModFix/>
          </a:blip>
          <a:stretch>
            <a:fillRect/>
          </a:stretch>
        </p:blipFill>
        <p:spPr>
          <a:xfrm>
            <a:off x="6820150" y="3020875"/>
            <a:ext cx="2131156" cy="1838700"/>
          </a:xfrm>
          <a:prstGeom prst="rect">
            <a:avLst/>
          </a:prstGeom>
          <a:noFill/>
          <a:ln>
            <a:noFill/>
          </a:ln>
        </p:spPr>
      </p:pic>
      <p:pic>
        <p:nvPicPr>
          <p:cNvPr id="325" name="Google Shape;325;p39"/>
          <p:cNvPicPr preferRelativeResize="0"/>
          <p:nvPr/>
        </p:nvPicPr>
        <p:blipFill>
          <a:blip r:embed="rId4">
            <a:alphaModFix/>
          </a:blip>
          <a:stretch>
            <a:fillRect/>
          </a:stretch>
        </p:blipFill>
        <p:spPr>
          <a:xfrm>
            <a:off x="4592125" y="3022427"/>
            <a:ext cx="2134751" cy="1835598"/>
          </a:xfrm>
          <a:prstGeom prst="rect">
            <a:avLst/>
          </a:prstGeom>
          <a:noFill/>
          <a:ln>
            <a:noFill/>
          </a:ln>
        </p:spPr>
      </p:pic>
      <p:graphicFrame>
        <p:nvGraphicFramePr>
          <p:cNvPr id="326" name="Google Shape;326;p39"/>
          <p:cNvGraphicFramePr/>
          <p:nvPr/>
        </p:nvGraphicFramePr>
        <p:xfrm>
          <a:off x="924625" y="3130575"/>
          <a:ext cx="3000000" cy="3000000"/>
        </p:xfrm>
        <a:graphic>
          <a:graphicData uri="http://schemas.openxmlformats.org/drawingml/2006/table">
            <a:tbl>
              <a:tblPr>
                <a:noFill/>
                <a:tableStyleId>{308F72A2-906F-4854-93EE-498D4294A4DB}</a:tableStyleId>
              </a:tblPr>
              <a:tblGrid>
                <a:gridCol w="797000">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gridCol w="856925">
                  <a:extLst>
                    <a:ext uri="{9D8B030D-6E8A-4147-A177-3AD203B41FA5}">
                      <a16:colId xmlns:a16="http://schemas.microsoft.com/office/drawing/2014/main" val="20002"/>
                    </a:ext>
                  </a:extLst>
                </a:gridCol>
                <a:gridCol w="1056725">
                  <a:extLst>
                    <a:ext uri="{9D8B030D-6E8A-4147-A177-3AD203B41FA5}">
                      <a16:colId xmlns:a16="http://schemas.microsoft.com/office/drawing/2014/main" val="20003"/>
                    </a:ext>
                  </a:extLst>
                </a:gridCol>
              </a:tblGrid>
              <a:tr h="404825">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Layers</a:t>
                      </a:r>
                      <a:endParaRPr sz="1800" b="1">
                        <a:solidFill>
                          <a:schemeClr val="accent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Accuracy</a:t>
                      </a:r>
                      <a:endParaRPr sz="1800" b="1">
                        <a:solidFill>
                          <a:schemeClr val="accent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Recall</a:t>
                      </a:r>
                      <a:endParaRPr sz="1800" b="1">
                        <a:solidFill>
                          <a:schemeClr val="accent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b="1">
                          <a:solidFill>
                            <a:schemeClr val="accent1"/>
                          </a:solidFill>
                          <a:latin typeface="Source Sans Pro"/>
                          <a:ea typeface="Source Sans Pro"/>
                          <a:cs typeface="Source Sans Pro"/>
                          <a:sym typeface="Source Sans Pro"/>
                        </a:rPr>
                        <a:t>Precision</a:t>
                      </a:r>
                      <a:endParaRPr sz="1800" b="1">
                        <a:solidFill>
                          <a:schemeClr val="accent1"/>
                        </a:solidFill>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0"/>
                  </a:ext>
                </a:extLst>
              </a:tr>
              <a:tr h="404825">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1</a:t>
                      </a:r>
                      <a:endParaRPr sz="1800">
                        <a:latin typeface="Source Sans Pro"/>
                        <a:ea typeface="Source Sans Pro"/>
                        <a:cs typeface="Source Sans Pro"/>
                        <a:sym typeface="Source Sans Pro"/>
                      </a:endParaRPr>
                    </a:p>
                  </a:txBody>
                  <a:tcPr marL="0" marR="0" marT="0" marB="0"/>
                </a:tc>
                <a:tc>
                  <a:txBody>
                    <a:bodyPr/>
                    <a:lstStyle/>
                    <a:p>
                      <a:pPr marL="0" marR="0" lvl="0" indent="0" algn="ctr" rtl="0">
                        <a:lnSpc>
                          <a:spcPct val="100000"/>
                        </a:lnSpc>
                        <a:spcBef>
                          <a:spcPts val="600"/>
                        </a:spcBef>
                        <a:spcAft>
                          <a:spcPts val="0"/>
                        </a:spcAft>
                        <a:buNone/>
                      </a:pPr>
                      <a:r>
                        <a:rPr lang="en" sz="1800">
                          <a:solidFill>
                            <a:schemeClr val="dk1"/>
                          </a:solidFill>
                          <a:latin typeface="Source Sans Pro"/>
                          <a:ea typeface="Source Sans Pro"/>
                          <a:cs typeface="Source Sans Pro"/>
                          <a:sym typeface="Source Sans Pro"/>
                        </a:rPr>
                        <a:t>96.64%</a:t>
                      </a:r>
                      <a:endParaRPr sz="1800">
                        <a:solidFill>
                          <a:schemeClr val="dk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0.95</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0.98</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1"/>
                  </a:ext>
                </a:extLst>
              </a:tr>
              <a:tr h="404825">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3</a:t>
                      </a:r>
                      <a:endParaRPr sz="1800">
                        <a:latin typeface="Source Sans Pro"/>
                        <a:ea typeface="Source Sans Pro"/>
                        <a:cs typeface="Source Sans Pro"/>
                        <a:sym typeface="Source Sans Pro"/>
                      </a:endParaRPr>
                    </a:p>
                  </a:txBody>
                  <a:tcPr marL="0" marR="0" marT="0" marB="0"/>
                </a:tc>
                <a:tc>
                  <a:txBody>
                    <a:bodyPr/>
                    <a:lstStyle/>
                    <a:p>
                      <a:pPr marL="0" marR="0" lvl="0" indent="0" algn="ctr" rtl="0">
                        <a:lnSpc>
                          <a:spcPct val="100000"/>
                        </a:lnSpc>
                        <a:spcBef>
                          <a:spcPts val="600"/>
                        </a:spcBef>
                        <a:spcAft>
                          <a:spcPts val="0"/>
                        </a:spcAft>
                        <a:buNone/>
                      </a:pPr>
                      <a:r>
                        <a:rPr lang="en" sz="1800">
                          <a:solidFill>
                            <a:schemeClr val="dk1"/>
                          </a:solidFill>
                          <a:latin typeface="Source Sans Pro"/>
                          <a:ea typeface="Source Sans Pro"/>
                          <a:cs typeface="Source Sans Pro"/>
                          <a:sym typeface="Source Sans Pro"/>
                        </a:rPr>
                        <a:t>95.70%</a:t>
                      </a:r>
                      <a:endParaRPr sz="1800">
                        <a:solidFill>
                          <a:schemeClr val="dk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0.96</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0.96</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2"/>
                  </a:ext>
                </a:extLst>
              </a:tr>
              <a:tr h="404825">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7</a:t>
                      </a:r>
                      <a:endParaRPr sz="1800">
                        <a:latin typeface="Source Sans Pro"/>
                        <a:ea typeface="Source Sans Pro"/>
                        <a:cs typeface="Source Sans Pro"/>
                        <a:sym typeface="Source Sans Pro"/>
                      </a:endParaRPr>
                    </a:p>
                  </a:txBody>
                  <a:tcPr marL="0" marR="0" marT="0" marB="0"/>
                </a:tc>
                <a:tc>
                  <a:txBody>
                    <a:bodyPr/>
                    <a:lstStyle/>
                    <a:p>
                      <a:pPr marL="0" marR="0" lvl="0" indent="0" algn="ctr" rtl="0">
                        <a:lnSpc>
                          <a:spcPct val="100000"/>
                        </a:lnSpc>
                        <a:spcBef>
                          <a:spcPts val="600"/>
                        </a:spcBef>
                        <a:spcAft>
                          <a:spcPts val="0"/>
                        </a:spcAft>
                        <a:buNone/>
                      </a:pPr>
                      <a:r>
                        <a:rPr lang="en" sz="1800">
                          <a:solidFill>
                            <a:schemeClr val="dk1"/>
                          </a:solidFill>
                          <a:latin typeface="Source Sans Pro"/>
                          <a:ea typeface="Source Sans Pro"/>
                          <a:cs typeface="Source Sans Pro"/>
                          <a:sym typeface="Source Sans Pro"/>
                        </a:rPr>
                        <a:t>96.11%</a:t>
                      </a:r>
                      <a:endParaRPr sz="1800">
                        <a:solidFill>
                          <a:schemeClr val="dk1"/>
                        </a:solidFill>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0.95</a:t>
                      </a:r>
                      <a:endParaRPr sz="1800">
                        <a:latin typeface="Source Sans Pro"/>
                        <a:ea typeface="Source Sans Pro"/>
                        <a:cs typeface="Source Sans Pro"/>
                        <a:sym typeface="Source Sans Pro"/>
                      </a:endParaRPr>
                    </a:p>
                  </a:txBody>
                  <a:tcPr marL="0" marR="0" marT="0" marB="0"/>
                </a:tc>
                <a:tc>
                  <a:txBody>
                    <a:bodyPr/>
                    <a:lstStyle/>
                    <a:p>
                      <a:pPr marL="0" lvl="0" indent="0" algn="ctr" rtl="0">
                        <a:spcBef>
                          <a:spcPts val="0"/>
                        </a:spcBef>
                        <a:spcAft>
                          <a:spcPts val="0"/>
                        </a:spcAft>
                        <a:buNone/>
                      </a:pPr>
                      <a:r>
                        <a:rPr lang="en" sz="1800">
                          <a:latin typeface="Source Sans Pro"/>
                          <a:ea typeface="Source Sans Pro"/>
                          <a:cs typeface="Source Sans Pro"/>
                          <a:sym typeface="Source Sans Pro"/>
                        </a:rPr>
                        <a:t>0.97</a:t>
                      </a:r>
                      <a:endParaRPr sz="1800">
                        <a:latin typeface="Source Sans Pro"/>
                        <a:ea typeface="Source Sans Pro"/>
                        <a:cs typeface="Source Sans Pro"/>
                        <a:sym typeface="Source Sans Pro"/>
                      </a:endParaRPr>
                    </a:p>
                  </a:txBody>
                  <a:tcPr marL="0" marR="0" marT="0" marB="0"/>
                </a:tc>
                <a:extLst>
                  <a:ext uri="{0D108BD9-81ED-4DB2-BD59-A6C34878D82A}">
                    <a16:rowId xmlns:a16="http://schemas.microsoft.com/office/drawing/2014/main" val="10003"/>
                  </a:ext>
                </a:extLst>
              </a:tr>
            </a:tbl>
          </a:graphicData>
        </a:graphic>
      </p:graphicFrame>
      <p:pic>
        <p:nvPicPr>
          <p:cNvPr id="327" name="Google Shape;327;p39"/>
          <p:cNvPicPr preferRelativeResize="0"/>
          <p:nvPr/>
        </p:nvPicPr>
        <p:blipFill>
          <a:blip r:embed="rId5">
            <a:alphaModFix/>
          </a:blip>
          <a:stretch>
            <a:fillRect/>
          </a:stretch>
        </p:blipFill>
        <p:spPr>
          <a:xfrm>
            <a:off x="4617743" y="1155100"/>
            <a:ext cx="2126850" cy="1835600"/>
          </a:xfrm>
          <a:prstGeom prst="rect">
            <a:avLst/>
          </a:prstGeom>
          <a:noFill/>
          <a:ln>
            <a:noFill/>
          </a:ln>
        </p:spPr>
      </p:pic>
      <p:sp>
        <p:nvSpPr>
          <p:cNvPr id="328" name="Google Shape;328;p39"/>
          <p:cNvSpPr txBox="1"/>
          <p:nvPr/>
        </p:nvSpPr>
        <p:spPr>
          <a:xfrm>
            <a:off x="6677500" y="1488050"/>
            <a:ext cx="2347200" cy="11697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800">
                <a:solidFill>
                  <a:schemeClr val="dk1"/>
                </a:solidFill>
                <a:latin typeface="Source Sans Pro"/>
                <a:ea typeface="Source Sans Pro"/>
                <a:cs typeface="Source Sans Pro"/>
                <a:sym typeface="Source Sans Pro"/>
              </a:rPr>
              <a:t>Left (1-Layer)</a:t>
            </a:r>
            <a:endParaRPr sz="18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r>
              <a:rPr lang="en" sz="1800">
                <a:solidFill>
                  <a:schemeClr val="dk1"/>
                </a:solidFill>
                <a:latin typeface="Source Sans Pro"/>
                <a:ea typeface="Source Sans Pro"/>
                <a:cs typeface="Source Sans Pro"/>
                <a:sym typeface="Source Sans Pro"/>
              </a:rPr>
              <a:t>Bottom Left (3-Layer)</a:t>
            </a:r>
            <a:endParaRPr sz="1800">
              <a:solidFill>
                <a:schemeClr val="dk1"/>
              </a:solidFill>
              <a:latin typeface="Source Sans Pro"/>
              <a:ea typeface="Source Sans Pro"/>
              <a:cs typeface="Source Sans Pro"/>
              <a:sym typeface="Source Sans Pro"/>
            </a:endParaRPr>
          </a:p>
          <a:p>
            <a:pPr marL="0" lvl="0" indent="0" algn="l" rtl="0">
              <a:spcBef>
                <a:spcPts val="600"/>
              </a:spcBef>
              <a:spcAft>
                <a:spcPts val="0"/>
              </a:spcAft>
              <a:buNone/>
            </a:pPr>
            <a:r>
              <a:rPr lang="en" sz="1800">
                <a:solidFill>
                  <a:schemeClr val="dk1"/>
                </a:solidFill>
                <a:latin typeface="Source Sans Pro"/>
                <a:ea typeface="Source Sans Pro"/>
                <a:cs typeface="Source Sans Pro"/>
                <a:sym typeface="Source Sans Pro"/>
              </a:rPr>
              <a:t>Bottom Right (7-Layer)</a:t>
            </a:r>
            <a:endParaRPr sz="1800">
              <a:solidFill>
                <a:schemeClr val="dk1"/>
              </a:solidFill>
              <a:latin typeface="Source Sans Pro"/>
              <a:ea typeface="Source Sans Pro"/>
              <a:cs typeface="Source Sans Pro"/>
              <a:sym typeface="Source Sans Pro"/>
            </a:endParaRPr>
          </a:p>
        </p:txBody>
      </p:sp>
      <p:pic>
        <p:nvPicPr>
          <p:cNvPr id="329" name="Google Shape;329;p39" title="MLP Slide 2.mp3">
            <a:hlinkClick r:id="rId6"/>
          </p:cNvPr>
          <p:cNvPicPr preferRelativeResize="0"/>
          <p:nvPr/>
        </p:nvPicPr>
        <p:blipFill>
          <a:blip r:embed="rId7">
            <a:alphaModFix/>
          </a:blip>
          <a:stretch>
            <a:fillRect/>
          </a:stretch>
        </p:blipFill>
        <p:spPr>
          <a:xfrm>
            <a:off x="0" y="0"/>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 Results - Single Models </a:t>
            </a:r>
            <a:endParaRPr/>
          </a:p>
        </p:txBody>
      </p:sp>
      <p:sp>
        <p:nvSpPr>
          <p:cNvPr id="335" name="Google Shape;335;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36" name="Google Shape;336;p40"/>
          <p:cNvSpPr txBox="1">
            <a:spLocks noGrp="1"/>
          </p:cNvSpPr>
          <p:nvPr>
            <p:ph type="body" idx="2"/>
          </p:nvPr>
        </p:nvSpPr>
        <p:spPr>
          <a:xfrm>
            <a:off x="3477750" y="1010725"/>
            <a:ext cx="5319600" cy="37257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1400" b="1">
                <a:solidFill>
                  <a:srgbClr val="000000"/>
                </a:solidFill>
              </a:rPr>
              <a:t>5-fold Cross Validation:</a:t>
            </a:r>
            <a:endParaRPr sz="1400" b="1">
              <a:solidFill>
                <a:srgbClr val="000000"/>
              </a:solidFill>
            </a:endParaRPr>
          </a:p>
          <a:p>
            <a:pPr marL="0" lvl="0" indent="0" algn="l" rtl="0">
              <a:spcBef>
                <a:spcPts val="600"/>
              </a:spcBef>
              <a:spcAft>
                <a:spcPts val="0"/>
              </a:spcAft>
              <a:buNone/>
            </a:pPr>
            <a:endParaRPr sz="1400" b="1">
              <a:solidFill>
                <a:schemeClr val="accent1"/>
              </a:solidFill>
            </a:endParaRPr>
          </a:p>
          <a:p>
            <a:pPr marL="0" lvl="0" indent="0" algn="l" rtl="0">
              <a:spcBef>
                <a:spcPts val="600"/>
              </a:spcBef>
              <a:spcAft>
                <a:spcPts val="0"/>
              </a:spcAft>
              <a:buNone/>
            </a:pPr>
            <a:r>
              <a:rPr lang="en" sz="1400">
                <a:solidFill>
                  <a:schemeClr val="accent1"/>
                </a:solidFill>
              </a:rPr>
              <a:t>Accuracy: 0.9735 (+/- 0.0020)</a:t>
            </a:r>
            <a:r>
              <a:rPr lang="en" sz="1400" b="1">
                <a:solidFill>
                  <a:schemeClr val="accent1"/>
                </a:solidFill>
              </a:rPr>
              <a:t> [XGBoost]</a:t>
            </a:r>
            <a:r>
              <a:rPr lang="en" sz="1400">
                <a:solidFill>
                  <a:schemeClr val="accent1"/>
                </a:solidFill>
              </a:rPr>
              <a:t> [time execution: 54.0256]</a:t>
            </a:r>
            <a:endParaRPr sz="1400">
              <a:solidFill>
                <a:schemeClr val="accent1"/>
              </a:solidFill>
            </a:endParaRPr>
          </a:p>
          <a:p>
            <a:pPr marL="0" lvl="0" indent="0" algn="l" rtl="0">
              <a:spcBef>
                <a:spcPts val="600"/>
              </a:spcBef>
              <a:spcAft>
                <a:spcPts val="0"/>
              </a:spcAft>
              <a:buNone/>
            </a:pPr>
            <a:r>
              <a:rPr lang="en" sz="1400">
                <a:solidFill>
                  <a:schemeClr val="accent1"/>
                </a:solidFill>
              </a:rPr>
              <a:t>Accuracy: 0.9731 (+/- 0.0031) </a:t>
            </a:r>
            <a:r>
              <a:rPr lang="en" sz="1400" b="1">
                <a:solidFill>
                  <a:schemeClr val="accent1"/>
                </a:solidFill>
              </a:rPr>
              <a:t>[SVM]</a:t>
            </a:r>
            <a:r>
              <a:rPr lang="en" sz="1400">
                <a:solidFill>
                  <a:schemeClr val="accent1"/>
                </a:solidFill>
              </a:rPr>
              <a:t> [time execution: 753.6416]</a:t>
            </a:r>
            <a:endParaRPr sz="1400"/>
          </a:p>
          <a:p>
            <a:pPr marL="0" lvl="0" indent="0" algn="l" rtl="0">
              <a:spcBef>
                <a:spcPts val="600"/>
              </a:spcBef>
              <a:spcAft>
                <a:spcPts val="0"/>
              </a:spcAft>
              <a:buNone/>
            </a:pPr>
            <a:r>
              <a:rPr lang="en" sz="1400">
                <a:solidFill>
                  <a:schemeClr val="accent1"/>
                </a:solidFill>
              </a:rPr>
              <a:t>Accuracy: 0.9693 (+/- 0.0029)</a:t>
            </a:r>
            <a:r>
              <a:rPr lang="en" sz="1400" b="1">
                <a:solidFill>
                  <a:schemeClr val="accent1"/>
                </a:solidFill>
              </a:rPr>
              <a:t> [Random Forest] </a:t>
            </a:r>
            <a:r>
              <a:rPr lang="en" sz="1400">
                <a:solidFill>
                  <a:schemeClr val="accent1"/>
                </a:solidFill>
              </a:rPr>
              <a:t>[time execution: 7.8166]</a:t>
            </a:r>
            <a:endParaRPr sz="1400"/>
          </a:p>
          <a:p>
            <a:pPr marL="0" lvl="0" indent="0" algn="l" rtl="0">
              <a:spcBef>
                <a:spcPts val="600"/>
              </a:spcBef>
              <a:spcAft>
                <a:spcPts val="0"/>
              </a:spcAft>
              <a:buNone/>
            </a:pPr>
            <a:r>
              <a:rPr lang="en" sz="1400"/>
              <a:t>Accuracy: 0.9625 (+/- 0.0023)</a:t>
            </a:r>
            <a:r>
              <a:rPr lang="en" sz="1400" b="1"/>
              <a:t> [MLP] </a:t>
            </a:r>
            <a:r>
              <a:rPr lang="en" sz="1400"/>
              <a:t>[time execution: 23.7477]</a:t>
            </a:r>
            <a:endParaRPr sz="1400"/>
          </a:p>
          <a:p>
            <a:pPr marL="0" lvl="0" indent="0" algn="l" rtl="0">
              <a:spcBef>
                <a:spcPts val="600"/>
              </a:spcBef>
              <a:spcAft>
                <a:spcPts val="0"/>
              </a:spcAft>
              <a:buNone/>
            </a:pPr>
            <a:r>
              <a:rPr lang="en" sz="1400"/>
              <a:t>Accuracy: 0.9485 (+/- 0.0023) </a:t>
            </a:r>
            <a:r>
              <a:rPr lang="en" sz="1400" b="1"/>
              <a:t>[Naive Bayes]</a:t>
            </a:r>
            <a:r>
              <a:rPr lang="en" sz="1400"/>
              <a:t> [time execution: 0.1037]</a:t>
            </a:r>
            <a:endParaRPr sz="1400"/>
          </a:p>
          <a:p>
            <a:pPr marL="0" lvl="0" indent="0" algn="l" rtl="0">
              <a:spcBef>
                <a:spcPts val="600"/>
              </a:spcBef>
              <a:spcAft>
                <a:spcPts val="0"/>
              </a:spcAft>
              <a:buNone/>
            </a:pPr>
            <a:r>
              <a:rPr lang="en" sz="1400"/>
              <a:t>Accuracy: 0.9438 (+/- 0.0074)</a:t>
            </a:r>
            <a:r>
              <a:rPr lang="en" sz="1400" b="1"/>
              <a:t> [Logistic]</a:t>
            </a:r>
            <a:r>
              <a:rPr lang="en" sz="1400"/>
              <a:t> [time execution: 1.1695]</a:t>
            </a:r>
            <a:endParaRPr sz="1400"/>
          </a:p>
          <a:p>
            <a:pPr marL="0" lvl="0" indent="0" algn="l" rtl="0">
              <a:spcBef>
                <a:spcPts val="600"/>
              </a:spcBef>
              <a:spcAft>
                <a:spcPts val="0"/>
              </a:spcAft>
              <a:buNone/>
            </a:pPr>
            <a:r>
              <a:rPr lang="en" sz="1400"/>
              <a:t>Accuracy: 0.7953 (+/- 0.0104) </a:t>
            </a:r>
            <a:r>
              <a:rPr lang="en" sz="1400" b="1"/>
              <a:t>[KNN]</a:t>
            </a:r>
            <a:r>
              <a:rPr lang="en" sz="1400"/>
              <a:t> [time execution: 3.0558]</a:t>
            </a:r>
            <a:endParaRPr sz="1400"/>
          </a:p>
        </p:txBody>
      </p:sp>
      <p:sp>
        <p:nvSpPr>
          <p:cNvPr id="337" name="Google Shape;337;p40"/>
          <p:cNvSpPr txBox="1">
            <a:spLocks noGrp="1"/>
          </p:cNvSpPr>
          <p:nvPr>
            <p:ph type="body" idx="1"/>
          </p:nvPr>
        </p:nvSpPr>
        <p:spPr>
          <a:xfrm>
            <a:off x="786150" y="1200150"/>
            <a:ext cx="2691600" cy="3725700"/>
          </a:xfrm>
          <a:prstGeom prst="rect">
            <a:avLst/>
          </a:prstGeom>
        </p:spPr>
        <p:txBody>
          <a:bodyPr spcFirstLastPara="1" wrap="square" lIns="91425" tIns="91425" rIns="91425" bIns="91425" anchor="ctr" anchorCtr="0">
            <a:noAutofit/>
          </a:bodyPr>
          <a:lstStyle/>
          <a:p>
            <a:pPr marL="457200" marR="0" lvl="0" indent="-342900" algn="l" rtl="0">
              <a:lnSpc>
                <a:spcPct val="100000"/>
              </a:lnSpc>
              <a:spcBef>
                <a:spcPts val="600"/>
              </a:spcBef>
              <a:spcAft>
                <a:spcPts val="0"/>
              </a:spcAft>
              <a:buSzPts val="1800"/>
              <a:buChar char="◎"/>
            </a:pPr>
            <a:r>
              <a:rPr lang="en"/>
              <a:t>All our individual models are put through the same dataset </a:t>
            </a:r>
            <a:endParaRPr/>
          </a:p>
          <a:p>
            <a:pPr marL="457200" marR="0" lvl="0" indent="-342900" algn="l" rtl="0">
              <a:lnSpc>
                <a:spcPct val="100000"/>
              </a:lnSpc>
              <a:spcBef>
                <a:spcPts val="0"/>
              </a:spcBef>
              <a:spcAft>
                <a:spcPts val="0"/>
              </a:spcAft>
              <a:buSzPts val="1800"/>
              <a:buChar char="◎"/>
            </a:pPr>
            <a:r>
              <a:rPr lang="en"/>
              <a:t>KNN is picked as our baseline model since it has the lowest prediction accuracy</a:t>
            </a:r>
            <a:endParaRPr/>
          </a:p>
          <a:p>
            <a:pPr marL="0" lvl="0" indent="0" algn="l" rtl="0">
              <a:spcBef>
                <a:spcPts val="600"/>
              </a:spcBef>
              <a:spcAft>
                <a:spcPts val="0"/>
              </a:spcAft>
              <a:buNone/>
            </a:pPr>
            <a:endParaRPr/>
          </a:p>
        </p:txBody>
      </p:sp>
      <p:pic>
        <p:nvPicPr>
          <p:cNvPr id="338" name="Google Shape;338;p40" title="Experiment Result 1.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League of Legends</a:t>
            </a:r>
            <a:endParaRPr b="1"/>
          </a:p>
        </p:txBody>
      </p:sp>
      <p:sp>
        <p:nvSpPr>
          <p:cNvPr id="92" name="Google Shape;92;p14"/>
          <p:cNvSpPr txBox="1">
            <a:spLocks noGrp="1"/>
          </p:cNvSpPr>
          <p:nvPr>
            <p:ph type="body" idx="1"/>
          </p:nvPr>
        </p:nvSpPr>
        <p:spPr>
          <a:xfrm>
            <a:off x="618425" y="1304225"/>
            <a:ext cx="3812400" cy="3573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SzPts val="1800"/>
              <a:buChar char="◎"/>
            </a:pPr>
            <a:r>
              <a:rPr lang="en" sz="1800"/>
              <a:t>League of Legends is a online multiplayer video game</a:t>
            </a:r>
            <a:endParaRPr sz="1800"/>
          </a:p>
          <a:p>
            <a:pPr marL="457200" lvl="0" indent="-342900" algn="l" rtl="0">
              <a:lnSpc>
                <a:spcPct val="150000"/>
              </a:lnSpc>
              <a:spcBef>
                <a:spcPts val="0"/>
              </a:spcBef>
              <a:spcAft>
                <a:spcPts val="0"/>
              </a:spcAft>
              <a:buSzPts val="1800"/>
              <a:buChar char="◎"/>
            </a:pPr>
            <a:r>
              <a:rPr lang="en" sz="1800"/>
              <a:t>Two teams of 5 fight to win by destroying the other team’s main building called a nexus</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p:txBody>
      </p:sp>
      <p:sp>
        <p:nvSpPr>
          <p:cNvPr id="93" name="Google Shape;93;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94" name="Google Shape;94;p14"/>
          <p:cNvPicPr preferRelativeResize="0"/>
          <p:nvPr/>
        </p:nvPicPr>
        <p:blipFill rotWithShape="1">
          <a:blip r:embed="rId3">
            <a:alphaModFix/>
          </a:blip>
          <a:srcRect l="12926" r="14536"/>
          <a:stretch/>
        </p:blipFill>
        <p:spPr>
          <a:xfrm>
            <a:off x="4857675" y="1388100"/>
            <a:ext cx="3420900" cy="2652850"/>
          </a:xfrm>
          <a:prstGeom prst="rect">
            <a:avLst/>
          </a:prstGeom>
          <a:noFill/>
          <a:ln>
            <a:noFill/>
          </a:ln>
        </p:spPr>
      </p:pic>
      <p:pic>
        <p:nvPicPr>
          <p:cNvPr id="95" name="Google Shape;95;p14" title="Recording (9).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p:nvPr/>
        </p:nvSpPr>
        <p:spPr>
          <a:xfrm>
            <a:off x="5822750" y="826900"/>
            <a:ext cx="2646300" cy="3688200"/>
          </a:xfrm>
          <a:prstGeom prst="rect">
            <a:avLst/>
          </a:prstGeom>
          <a:noFill/>
          <a:ln w="3810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777325" y="1141150"/>
            <a:ext cx="2419800" cy="62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a:solidFill>
                  <a:schemeClr val="dk1"/>
                </a:solidFill>
                <a:latin typeface="Source Sans Pro"/>
                <a:ea typeface="Source Sans Pro"/>
                <a:cs typeface="Source Sans Pro"/>
                <a:sym typeface="Source Sans Pro"/>
              </a:rPr>
              <a:t>StackingClassifier</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b="1"/>
          </a:p>
        </p:txBody>
      </p:sp>
      <p:sp>
        <p:nvSpPr>
          <p:cNvPr id="345" name="Google Shape;345;p4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 Results - Ensemble</a:t>
            </a:r>
            <a:endParaRPr/>
          </a:p>
        </p:txBody>
      </p:sp>
      <p:sp>
        <p:nvSpPr>
          <p:cNvPr id="346" name="Google Shape;346;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47" name="Google Shape;347;p41"/>
          <p:cNvSpPr txBox="1"/>
          <p:nvPr/>
        </p:nvSpPr>
        <p:spPr>
          <a:xfrm>
            <a:off x="942700" y="3092725"/>
            <a:ext cx="2067300" cy="776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48" name="Google Shape;348;p41"/>
          <p:cNvSpPr/>
          <p:nvPr/>
        </p:nvSpPr>
        <p:spPr>
          <a:xfrm>
            <a:off x="807850" y="1900075"/>
            <a:ext cx="2337000" cy="2216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Random Forest</a:t>
            </a:r>
            <a:endParaRPr sz="1800">
              <a:solidFill>
                <a:schemeClr val="dk1"/>
              </a:solidFill>
              <a:latin typeface="Source Sans Pro"/>
              <a:ea typeface="Source Sans Pro"/>
              <a:cs typeface="Source Sans Pro"/>
              <a:sym typeface="Source Sans Pro"/>
            </a:endParaRPr>
          </a:p>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xgboost </a:t>
            </a:r>
            <a:endParaRPr sz="1800">
              <a:solidFill>
                <a:schemeClr val="dk1"/>
              </a:solidFill>
              <a:latin typeface="Source Sans Pro"/>
              <a:ea typeface="Source Sans Pro"/>
              <a:cs typeface="Source Sans Pro"/>
              <a:sym typeface="Source Sans Pro"/>
            </a:endParaRPr>
          </a:p>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SVM</a:t>
            </a:r>
            <a:endParaRPr sz="1800">
              <a:solidFill>
                <a:schemeClr val="dk1"/>
              </a:solidFill>
              <a:latin typeface="Source Sans Pro"/>
              <a:ea typeface="Source Sans Pro"/>
              <a:cs typeface="Source Sans Pro"/>
              <a:sym typeface="Source Sans Pro"/>
            </a:endParaRPr>
          </a:p>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MLP</a:t>
            </a:r>
            <a:endParaRPr/>
          </a:p>
        </p:txBody>
      </p:sp>
      <p:sp>
        <p:nvSpPr>
          <p:cNvPr id="349" name="Google Shape;349;p41"/>
          <p:cNvSpPr/>
          <p:nvPr/>
        </p:nvSpPr>
        <p:spPr>
          <a:xfrm>
            <a:off x="3362100" y="1141150"/>
            <a:ext cx="2419800" cy="62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a:solidFill>
                  <a:schemeClr val="dk1"/>
                </a:solidFill>
                <a:latin typeface="Source Sans Pro"/>
                <a:ea typeface="Source Sans Pro"/>
                <a:cs typeface="Source Sans Pro"/>
                <a:sym typeface="Source Sans Pro"/>
              </a:rPr>
              <a:t>StackingClassifier 2</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b="1"/>
          </a:p>
        </p:txBody>
      </p:sp>
      <p:sp>
        <p:nvSpPr>
          <p:cNvPr id="350" name="Google Shape;350;p41"/>
          <p:cNvSpPr txBox="1"/>
          <p:nvPr/>
        </p:nvSpPr>
        <p:spPr>
          <a:xfrm>
            <a:off x="3527475" y="3092725"/>
            <a:ext cx="2067300" cy="776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51" name="Google Shape;351;p41"/>
          <p:cNvSpPr/>
          <p:nvPr/>
        </p:nvSpPr>
        <p:spPr>
          <a:xfrm>
            <a:off x="3392625" y="1900075"/>
            <a:ext cx="2337000" cy="2216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All Models</a:t>
            </a:r>
            <a:endParaRPr/>
          </a:p>
        </p:txBody>
      </p:sp>
      <p:sp>
        <p:nvSpPr>
          <p:cNvPr id="352" name="Google Shape;352;p41"/>
          <p:cNvSpPr/>
          <p:nvPr/>
        </p:nvSpPr>
        <p:spPr>
          <a:xfrm>
            <a:off x="5946875" y="1141138"/>
            <a:ext cx="2419800" cy="62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a:solidFill>
                  <a:schemeClr val="dk1"/>
                </a:solidFill>
                <a:latin typeface="Source Sans Pro"/>
                <a:ea typeface="Source Sans Pro"/>
                <a:cs typeface="Source Sans Pro"/>
                <a:sym typeface="Source Sans Pro"/>
              </a:rPr>
              <a:t>StackingClassifier 3</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b="1"/>
          </a:p>
        </p:txBody>
      </p:sp>
      <p:sp>
        <p:nvSpPr>
          <p:cNvPr id="353" name="Google Shape;353;p41"/>
          <p:cNvSpPr txBox="1"/>
          <p:nvPr/>
        </p:nvSpPr>
        <p:spPr>
          <a:xfrm>
            <a:off x="6112250" y="3035813"/>
            <a:ext cx="2067300" cy="776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54" name="Google Shape;354;p41"/>
          <p:cNvSpPr/>
          <p:nvPr/>
        </p:nvSpPr>
        <p:spPr>
          <a:xfrm>
            <a:off x="5977400" y="1900063"/>
            <a:ext cx="2337000" cy="22161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Random Forest</a:t>
            </a:r>
            <a:endParaRPr sz="1800">
              <a:solidFill>
                <a:schemeClr val="dk1"/>
              </a:solidFill>
              <a:latin typeface="Source Sans Pro"/>
              <a:ea typeface="Source Sans Pro"/>
              <a:cs typeface="Source Sans Pro"/>
              <a:sym typeface="Source Sans Pro"/>
            </a:endParaRPr>
          </a:p>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xgboost </a:t>
            </a:r>
            <a:endParaRPr sz="1800">
              <a:solidFill>
                <a:schemeClr val="dk1"/>
              </a:solidFill>
              <a:latin typeface="Source Sans Pro"/>
              <a:ea typeface="Source Sans Pro"/>
              <a:cs typeface="Source Sans Pro"/>
              <a:sym typeface="Source Sans Pro"/>
            </a:endParaRPr>
          </a:p>
          <a:p>
            <a:pPr marL="0" lvl="0" indent="0" algn="ctr" rtl="0">
              <a:lnSpc>
                <a:spcPct val="135714"/>
              </a:lnSpc>
              <a:spcBef>
                <a:spcPts val="0"/>
              </a:spcBef>
              <a:spcAft>
                <a:spcPts val="0"/>
              </a:spcAft>
              <a:buNone/>
            </a:pPr>
            <a:r>
              <a:rPr lang="en" sz="1800">
                <a:solidFill>
                  <a:schemeClr val="dk1"/>
                </a:solidFill>
                <a:latin typeface="Source Sans Pro"/>
                <a:ea typeface="Source Sans Pro"/>
                <a:cs typeface="Source Sans Pro"/>
                <a:sym typeface="Source Sans Pro"/>
              </a:rPr>
              <a:t>SVM</a:t>
            </a:r>
            <a:endParaRPr/>
          </a:p>
        </p:txBody>
      </p:sp>
      <p:pic>
        <p:nvPicPr>
          <p:cNvPr id="355" name="Google Shape;355;p41" title="Experiment Result 2.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 Results - Ensemble</a:t>
            </a:r>
            <a:endParaRPr/>
          </a:p>
        </p:txBody>
      </p:sp>
      <p:sp>
        <p:nvSpPr>
          <p:cNvPr id="361" name="Google Shape;361;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362" name="Google Shape;362;p42"/>
          <p:cNvSpPr txBox="1">
            <a:spLocks noGrp="1"/>
          </p:cNvSpPr>
          <p:nvPr>
            <p:ph type="body" idx="2"/>
          </p:nvPr>
        </p:nvSpPr>
        <p:spPr>
          <a:xfrm>
            <a:off x="959275" y="613800"/>
            <a:ext cx="5319600" cy="37257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b="1"/>
              <a:t>5-fold cross validation</a:t>
            </a:r>
            <a:r>
              <a:rPr lang="en"/>
              <a:t>:</a:t>
            </a:r>
            <a:endParaRPr/>
          </a:p>
          <a:p>
            <a:pPr marL="0" lvl="0" indent="0" algn="l" rtl="0">
              <a:spcBef>
                <a:spcPts val="600"/>
              </a:spcBef>
              <a:spcAft>
                <a:spcPts val="0"/>
              </a:spcAft>
              <a:buNone/>
            </a:pPr>
            <a:endParaRPr/>
          </a:p>
          <a:p>
            <a:pPr marL="0" lvl="0" indent="0" algn="l" rtl="0">
              <a:spcBef>
                <a:spcPts val="600"/>
              </a:spcBef>
              <a:spcAft>
                <a:spcPts val="0"/>
              </a:spcAft>
              <a:buNone/>
            </a:pPr>
            <a:r>
              <a:rPr lang="en"/>
              <a:t>Accuracy: 0.9693 (+/- 0.0029) [StackingClassifier]</a:t>
            </a:r>
            <a:endParaRPr/>
          </a:p>
          <a:p>
            <a:pPr marL="0" lvl="0" indent="0" algn="l" rtl="0">
              <a:spcBef>
                <a:spcPts val="600"/>
              </a:spcBef>
              <a:spcAft>
                <a:spcPts val="0"/>
              </a:spcAft>
              <a:buNone/>
            </a:pPr>
            <a:r>
              <a:rPr lang="en"/>
              <a:t>Accuracy: 0.9714 (+/- 0.0036) [StackingClassifier_2]</a:t>
            </a:r>
            <a:endParaRPr/>
          </a:p>
          <a:p>
            <a:pPr marL="0" lvl="0" indent="0" algn="l" rtl="0">
              <a:spcBef>
                <a:spcPts val="600"/>
              </a:spcBef>
              <a:spcAft>
                <a:spcPts val="0"/>
              </a:spcAft>
              <a:buNone/>
            </a:pPr>
            <a:r>
              <a:rPr lang="en">
                <a:solidFill>
                  <a:schemeClr val="accent1"/>
                </a:solidFill>
              </a:rPr>
              <a:t>Accuracy: 0.9749 (+/- 0.0033) [StackingClassifier_3]</a:t>
            </a:r>
            <a:endParaRPr>
              <a:solidFill>
                <a:schemeClr val="accent1"/>
              </a:solidFill>
            </a:endParaRPr>
          </a:p>
          <a:p>
            <a:pPr marL="0" lvl="0" indent="0" algn="l" rtl="0">
              <a:spcBef>
                <a:spcPts val="600"/>
              </a:spcBef>
              <a:spcAft>
                <a:spcPts val="0"/>
              </a:spcAft>
              <a:buNone/>
            </a:pPr>
            <a:endParaRPr/>
          </a:p>
          <a:p>
            <a:pPr marL="0" lvl="0" indent="0" algn="l" rtl="0">
              <a:spcBef>
                <a:spcPts val="600"/>
              </a:spcBef>
              <a:spcAft>
                <a:spcPts val="0"/>
              </a:spcAft>
              <a:buNone/>
            </a:pPr>
            <a:endParaRPr sz="1400" b="1">
              <a:solidFill>
                <a:srgbClr val="000000"/>
              </a:solidFill>
            </a:endParaRPr>
          </a:p>
        </p:txBody>
      </p:sp>
      <p:pic>
        <p:nvPicPr>
          <p:cNvPr id="363" name="Google Shape;363;p42" title="Experiment Result 3.mp3">
            <a:hlinkClick r:id="rId3"/>
          </p:cNvPr>
          <p:cNvPicPr preferRelativeResize="0"/>
          <p:nvPr/>
        </p:nvPicPr>
        <p:blipFill>
          <a:blip r:embed="rId4">
            <a:alphaModFix/>
          </a:blip>
          <a:stretch>
            <a:fillRect/>
          </a:stretch>
        </p:blipFill>
        <p:spPr>
          <a:xfrm>
            <a:off x="0" y="-5"/>
            <a:ext cx="457200" cy="45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 - Other Models </a:t>
            </a:r>
            <a:endParaRPr/>
          </a:p>
        </p:txBody>
      </p:sp>
      <p:sp>
        <p:nvSpPr>
          <p:cNvPr id="369" name="Google Shape;369;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370" name="Google Shape;370;p43" title="discussion.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
        <p:nvSpPr>
          <p:cNvPr id="371" name="Google Shape;371;p43"/>
          <p:cNvSpPr txBox="1">
            <a:spLocks noGrp="1"/>
          </p:cNvSpPr>
          <p:nvPr>
            <p:ph type="body" idx="1"/>
          </p:nvPr>
        </p:nvSpPr>
        <p:spPr>
          <a:xfrm>
            <a:off x="786150" y="1096350"/>
            <a:ext cx="7571700" cy="3573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b="1"/>
              <a:t>CNN</a:t>
            </a:r>
            <a:endParaRPr b="1"/>
          </a:p>
          <a:p>
            <a:pPr marL="914400" lvl="1" indent="-342900" algn="l" rtl="0">
              <a:spcBef>
                <a:spcPts val="0"/>
              </a:spcBef>
              <a:spcAft>
                <a:spcPts val="0"/>
              </a:spcAft>
              <a:buSzPts val="1800"/>
              <a:buChar char="○"/>
            </a:pPr>
            <a:r>
              <a:rPr lang="en"/>
              <a:t>Good for picture and text classification</a:t>
            </a:r>
            <a:endParaRPr/>
          </a:p>
          <a:p>
            <a:pPr marL="914400" lvl="1" indent="-342900" algn="l" rtl="0">
              <a:spcBef>
                <a:spcPts val="0"/>
              </a:spcBef>
              <a:spcAft>
                <a:spcPts val="0"/>
              </a:spcAft>
              <a:buSzPts val="1800"/>
              <a:buChar char="○"/>
            </a:pPr>
            <a:r>
              <a:rPr lang="en"/>
              <a:t>Filter over inputs</a:t>
            </a:r>
            <a:endParaRPr/>
          </a:p>
          <a:p>
            <a:pPr marL="914400" lvl="1" indent="-342900" algn="l" rtl="0">
              <a:spcBef>
                <a:spcPts val="0"/>
              </a:spcBef>
              <a:spcAft>
                <a:spcPts val="0"/>
              </a:spcAft>
              <a:buSzPts val="1800"/>
              <a:buChar char="○"/>
            </a:pPr>
            <a:r>
              <a:rPr lang="en"/>
              <a:t>Multiple layers</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 b="1"/>
              <a:t>Transfer Learning</a:t>
            </a:r>
            <a:endParaRPr b="1"/>
          </a:p>
          <a:p>
            <a:pPr marL="914400" lvl="1" indent="-342900" algn="l" rtl="0">
              <a:spcBef>
                <a:spcPts val="0"/>
              </a:spcBef>
              <a:spcAft>
                <a:spcPts val="0"/>
              </a:spcAft>
              <a:buSzPts val="1800"/>
              <a:buChar char="○"/>
            </a:pPr>
            <a:r>
              <a:rPr lang="en"/>
              <a:t>Good for deep learning model</a:t>
            </a:r>
            <a:endParaRPr/>
          </a:p>
          <a:p>
            <a:pPr marL="914400" lvl="1" indent="-342900" algn="l" rtl="0">
              <a:spcBef>
                <a:spcPts val="0"/>
              </a:spcBef>
              <a:spcAft>
                <a:spcPts val="0"/>
              </a:spcAft>
              <a:buSzPts val="1800"/>
              <a:buChar char="○"/>
            </a:pPr>
            <a:r>
              <a:rPr lang="en"/>
              <a:t>Build on existing models</a:t>
            </a:r>
            <a:endParaRPr/>
          </a:p>
          <a:p>
            <a:pPr marL="914400" lvl="1" indent="-342900" algn="l" rtl="0">
              <a:spcBef>
                <a:spcPts val="0"/>
              </a:spcBef>
              <a:spcAft>
                <a:spcPts val="0"/>
              </a:spcAft>
              <a:buSzPts val="1800"/>
              <a:buChar char="○"/>
            </a:pPr>
            <a:r>
              <a:rPr lang="en"/>
              <a:t>High Computational Cost</a:t>
            </a:r>
            <a:endParaRPr/>
          </a:p>
          <a:p>
            <a:pPr marL="914400" lvl="1" indent="-342900" algn="l" rtl="0">
              <a:spcBef>
                <a:spcPts val="0"/>
              </a:spcBef>
              <a:spcAft>
                <a:spcPts val="0"/>
              </a:spcAft>
              <a:buSzPts val="1800"/>
              <a:buChar char="○"/>
            </a:pPr>
            <a:endParaRPr/>
          </a:p>
          <a:p>
            <a:pPr marL="0" lvl="0" indent="0" algn="l" rtl="0">
              <a:spcBef>
                <a:spcPts val="600"/>
              </a:spcBef>
              <a:spcAft>
                <a:spcPts val="0"/>
              </a:spcAft>
              <a:buNone/>
            </a:pPr>
            <a:endParaRPr/>
          </a:p>
          <a:p>
            <a:pPr marL="1371600" lvl="0" indent="0" algn="l" rtl="0">
              <a:spcBef>
                <a:spcPts val="600"/>
              </a:spcBef>
              <a:spcAft>
                <a:spcPts val="0"/>
              </a:spcAft>
              <a:buNone/>
            </a:pPr>
            <a:endParaRPr/>
          </a:p>
          <a:p>
            <a:pPr marL="0" lvl="0" indent="0" algn="l" rtl="0">
              <a:spcBef>
                <a:spcPts val="600"/>
              </a:spcBef>
              <a:spcAft>
                <a:spcPts val="0"/>
              </a:spcAft>
              <a:buNone/>
            </a:pPr>
            <a:endParaRPr sz="1800" i="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 - Champion Selection: A Separate Problem</a:t>
            </a:r>
            <a:endParaRPr/>
          </a:p>
        </p:txBody>
      </p:sp>
      <p:sp>
        <p:nvSpPr>
          <p:cNvPr id="377" name="Google Shape;377;p44"/>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In-game &gt; Champion Selection analysis</a:t>
            </a:r>
            <a:endParaRPr sz="1800"/>
          </a:p>
          <a:p>
            <a:pPr marL="457200" lvl="0" indent="-342900" algn="l" rtl="0">
              <a:spcBef>
                <a:spcPts val="0"/>
              </a:spcBef>
              <a:spcAft>
                <a:spcPts val="0"/>
              </a:spcAft>
              <a:buSzPts val="1800"/>
              <a:buChar char="◎"/>
            </a:pPr>
            <a:r>
              <a:rPr lang="en" sz="1800"/>
              <a:t>Patches are deployed </a:t>
            </a:r>
            <a:r>
              <a:rPr lang="en" sz="1800" b="1"/>
              <a:t>multiple times a year</a:t>
            </a:r>
            <a:endParaRPr sz="1800"/>
          </a:p>
          <a:p>
            <a:pPr marL="1371600" lvl="2" indent="-342900" algn="l" rtl="0">
              <a:spcBef>
                <a:spcPts val="0"/>
              </a:spcBef>
              <a:spcAft>
                <a:spcPts val="0"/>
              </a:spcAft>
              <a:buSzPts val="1800"/>
              <a:buChar char="◉"/>
            </a:pPr>
            <a:r>
              <a:rPr lang="en" sz="1800"/>
              <a:t>Champion </a:t>
            </a:r>
            <a:r>
              <a:rPr lang="en" sz="1800" b="1"/>
              <a:t>stats, abilities, and even new champions</a:t>
            </a:r>
            <a:endParaRPr sz="1800"/>
          </a:p>
          <a:p>
            <a:pPr marL="1371600" lvl="2" indent="-342900" algn="l" rtl="0">
              <a:spcBef>
                <a:spcPts val="0"/>
              </a:spcBef>
              <a:spcAft>
                <a:spcPts val="0"/>
              </a:spcAft>
              <a:buSzPts val="1800"/>
              <a:buChar char="◉"/>
            </a:pPr>
            <a:r>
              <a:rPr lang="en" sz="1800"/>
              <a:t>Changes to items in the shop</a:t>
            </a:r>
            <a:endParaRPr sz="1800"/>
          </a:p>
          <a:p>
            <a:pPr marL="457200" lvl="0" indent="-342900" algn="l" rtl="0">
              <a:spcBef>
                <a:spcPts val="0"/>
              </a:spcBef>
              <a:spcAft>
                <a:spcPts val="0"/>
              </a:spcAft>
              <a:buSzPts val="1800"/>
              <a:buChar char="◎"/>
            </a:pPr>
            <a:r>
              <a:rPr lang="en" sz="1800"/>
              <a:t>Complexity scales with the large champion pool (155 currently), and interactions in 1v1 and team fighting ability</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i="1"/>
              <a:t>C</a:t>
            </a:r>
            <a:r>
              <a:rPr lang="en" sz="1800" i="1"/>
              <a:t>urrent champion competitive win rates:</a:t>
            </a:r>
            <a:r>
              <a:rPr lang="en" i="1"/>
              <a:t> </a:t>
            </a:r>
            <a:r>
              <a:rPr lang="en" sz="1800" i="1" u="sng">
                <a:solidFill>
                  <a:schemeClr val="hlink"/>
                </a:solidFill>
                <a:hlinkClick r:id="rId3"/>
              </a:rPr>
              <a:t>https://na.op.gg/statistics/champion/</a:t>
            </a:r>
            <a:endParaRPr sz="1800" i="1"/>
          </a:p>
          <a:p>
            <a:pPr marL="0" lvl="0" indent="0" algn="l" rtl="0">
              <a:spcBef>
                <a:spcPts val="600"/>
              </a:spcBef>
              <a:spcAft>
                <a:spcPts val="0"/>
              </a:spcAft>
              <a:buNone/>
            </a:pPr>
            <a:endParaRPr sz="1800" i="1"/>
          </a:p>
        </p:txBody>
      </p:sp>
      <p:sp>
        <p:nvSpPr>
          <p:cNvPr id="378" name="Google Shape;378;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379" name="Google Shape;379;p44" title="champselect.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45"/>
          <p:cNvPicPr preferRelativeResize="0"/>
          <p:nvPr/>
        </p:nvPicPr>
        <p:blipFill rotWithShape="1">
          <a:blip r:embed="rId3">
            <a:alphaModFix/>
          </a:blip>
          <a:srcRect l="13519" r="13519"/>
          <a:stretch/>
        </p:blipFill>
        <p:spPr>
          <a:xfrm>
            <a:off x="5395375" y="178975"/>
            <a:ext cx="2134200" cy="2193900"/>
          </a:xfrm>
          <a:prstGeom prst="ellipse">
            <a:avLst/>
          </a:prstGeom>
          <a:noFill/>
          <a:ln>
            <a:noFill/>
          </a:ln>
        </p:spPr>
      </p:pic>
      <p:sp>
        <p:nvSpPr>
          <p:cNvPr id="385" name="Google Shape;385;p45"/>
          <p:cNvSpPr txBox="1">
            <a:spLocks noGrp="1"/>
          </p:cNvSpPr>
          <p:nvPr>
            <p:ph type="subTitle" idx="1"/>
          </p:nvPr>
        </p:nvSpPr>
        <p:spPr>
          <a:xfrm>
            <a:off x="114517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We achieved success in finding the key to victory in league of legends games through our clustering, feature selection, and modelling process!</a:t>
            </a:r>
            <a:endParaRPr sz="1800"/>
          </a:p>
        </p:txBody>
      </p:sp>
      <p:sp>
        <p:nvSpPr>
          <p:cNvPr id="386" name="Google Shape;386;p45"/>
          <p:cNvSpPr txBox="1">
            <a:spLocks noGrp="1"/>
          </p:cNvSpPr>
          <p:nvPr>
            <p:ph type="ctrTitle"/>
          </p:nvPr>
        </p:nvSpPr>
        <p:spPr>
          <a:xfrm>
            <a:off x="114517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pic>
        <p:nvPicPr>
          <p:cNvPr id="387" name="Google Shape;387;p45"/>
          <p:cNvPicPr preferRelativeResize="0"/>
          <p:nvPr/>
        </p:nvPicPr>
        <p:blipFill rotWithShape="1">
          <a:blip r:embed="rId4">
            <a:alphaModFix/>
          </a:blip>
          <a:srcRect l="20625" r="32752"/>
          <a:stretch/>
        </p:blipFill>
        <p:spPr>
          <a:xfrm>
            <a:off x="6770025" y="1266550"/>
            <a:ext cx="2134200" cy="2136300"/>
          </a:xfrm>
          <a:prstGeom prst="ellipse">
            <a:avLst/>
          </a:prstGeom>
          <a:noFill/>
          <a:ln>
            <a:noFill/>
          </a:ln>
        </p:spPr>
      </p:pic>
      <p:pic>
        <p:nvPicPr>
          <p:cNvPr id="388" name="Google Shape;388;p45" title="Conclusion.mp3">
            <a:hlinkClick r:id="rId5"/>
          </p:cNvPr>
          <p:cNvPicPr preferRelativeResize="0"/>
          <p:nvPr/>
        </p:nvPicPr>
        <p:blipFill>
          <a:blip r:embed="rId6">
            <a:alphaModFix/>
          </a:blip>
          <a:stretch>
            <a:fillRect/>
          </a:stretch>
        </p:blipFill>
        <p:spPr>
          <a:xfrm>
            <a:off x="0" y="11"/>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League of Legends</a:t>
            </a:r>
            <a:endParaRPr/>
          </a:p>
        </p:txBody>
      </p:sp>
      <p:sp>
        <p:nvSpPr>
          <p:cNvPr id="101" name="Google Shape;101;p15"/>
          <p:cNvSpPr txBox="1">
            <a:spLocks noGrp="1"/>
          </p:cNvSpPr>
          <p:nvPr>
            <p:ph type="body" idx="1"/>
          </p:nvPr>
        </p:nvSpPr>
        <p:spPr>
          <a:xfrm>
            <a:off x="4421275" y="1348800"/>
            <a:ext cx="3983100" cy="258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SzPts val="1800"/>
              <a:buChar char="◎"/>
            </a:pPr>
            <a:r>
              <a:rPr lang="en" sz="1800"/>
              <a:t>There are many secondary objectives both teams can pursue to help achieve the main objective of destroying the nexus</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p:txBody>
      </p:sp>
      <p:sp>
        <p:nvSpPr>
          <p:cNvPr id="102" name="Google Shape;102;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03" name="Google Shape;103;p15"/>
          <p:cNvPicPr preferRelativeResize="0"/>
          <p:nvPr/>
        </p:nvPicPr>
        <p:blipFill>
          <a:blip r:embed="rId3">
            <a:alphaModFix/>
          </a:blip>
          <a:stretch>
            <a:fillRect/>
          </a:stretch>
        </p:blipFill>
        <p:spPr>
          <a:xfrm>
            <a:off x="608100" y="1486474"/>
            <a:ext cx="3689876" cy="2306149"/>
          </a:xfrm>
          <a:prstGeom prst="rect">
            <a:avLst/>
          </a:prstGeom>
          <a:noFill/>
          <a:ln>
            <a:noFill/>
          </a:ln>
        </p:spPr>
      </p:pic>
      <p:pic>
        <p:nvPicPr>
          <p:cNvPr id="104" name="Google Shape;104;p15" title="Recording (4).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ctrTitle" idx="4294967295"/>
          </p:nvPr>
        </p:nvSpPr>
        <p:spPr>
          <a:xfrm>
            <a:off x="533400" y="1252131"/>
            <a:ext cx="4779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500" b="1"/>
              <a:t>The Problem</a:t>
            </a:r>
            <a:endParaRPr sz="5500" b="1"/>
          </a:p>
        </p:txBody>
      </p:sp>
      <p:sp>
        <p:nvSpPr>
          <p:cNvPr id="111" name="Google Shape;111;p16"/>
          <p:cNvSpPr txBox="1">
            <a:spLocks noGrp="1"/>
          </p:cNvSpPr>
          <p:nvPr>
            <p:ph type="subTitle" idx="4294967295"/>
          </p:nvPr>
        </p:nvSpPr>
        <p:spPr>
          <a:xfrm>
            <a:off x="533400" y="2394538"/>
            <a:ext cx="4779600" cy="784800"/>
          </a:xfrm>
          <a:prstGeom prst="rect">
            <a:avLst/>
          </a:prstGeom>
        </p:spPr>
        <p:txBody>
          <a:bodyPr spcFirstLastPara="1" wrap="square" lIns="91425" tIns="91425" rIns="91425" bIns="91425" anchor="t" anchorCtr="0">
            <a:noAutofit/>
          </a:bodyPr>
          <a:lstStyle/>
          <a:p>
            <a:pPr marL="457200" lvl="0" indent="0" algn="just" rtl="0">
              <a:lnSpc>
                <a:spcPct val="150000"/>
              </a:lnSpc>
              <a:spcBef>
                <a:spcPts val="600"/>
              </a:spcBef>
              <a:spcAft>
                <a:spcPts val="0"/>
              </a:spcAft>
              <a:buNone/>
            </a:pPr>
            <a:r>
              <a:rPr lang="en" sz="1800"/>
              <a:t>Can we use various in-game metrics to accurately predict the outcome of a game and which secondary objectives are most important to victory ?</a:t>
            </a:r>
            <a:endParaRPr sz="1800"/>
          </a:p>
          <a:p>
            <a:pPr marL="0" lvl="0" indent="0" algn="just" rtl="0">
              <a:spcBef>
                <a:spcPts val="600"/>
              </a:spcBef>
              <a:spcAft>
                <a:spcPts val="0"/>
              </a:spcAft>
              <a:buNone/>
            </a:pPr>
            <a:endParaRPr sz="1800"/>
          </a:p>
          <a:p>
            <a:pPr marL="0" lvl="0" indent="0" algn="just" rtl="0">
              <a:spcBef>
                <a:spcPts val="600"/>
              </a:spcBef>
              <a:spcAft>
                <a:spcPts val="0"/>
              </a:spcAft>
              <a:buNone/>
            </a:pPr>
            <a:endParaRPr sz="1800"/>
          </a:p>
        </p:txBody>
      </p:sp>
      <p:cxnSp>
        <p:nvCxnSpPr>
          <p:cNvPr id="112" name="Google Shape;112;p16"/>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13" name="Google Shape;113;p16"/>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14" name="Google Shape;114;p16"/>
          <p:cNvCxnSpPr>
            <a:endCxn id="109"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15" name="Google Shape;115;p16"/>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17" name="Google Shape;117;p16"/>
          <p:cNvSpPr txBox="1"/>
          <p:nvPr/>
        </p:nvSpPr>
        <p:spPr>
          <a:xfrm>
            <a:off x="6328200" y="1128025"/>
            <a:ext cx="670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b="1">
                <a:solidFill>
                  <a:schemeClr val="accent1"/>
                </a:solidFill>
                <a:latin typeface="Roboto Slab"/>
                <a:ea typeface="Roboto Slab"/>
                <a:cs typeface="Roboto Slab"/>
                <a:sym typeface="Roboto Slab"/>
              </a:rPr>
              <a:t>?</a:t>
            </a:r>
            <a:endParaRPr sz="8000"/>
          </a:p>
        </p:txBody>
      </p:sp>
      <p:pic>
        <p:nvPicPr>
          <p:cNvPr id="118" name="Google Shape;118;p16" title="Recording (5).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Winning Matters</a:t>
            </a:r>
            <a:endParaRPr/>
          </a:p>
        </p:txBody>
      </p:sp>
      <p:sp>
        <p:nvSpPr>
          <p:cNvPr id="124" name="Google Shape;124;p17"/>
          <p:cNvSpPr txBox="1">
            <a:spLocks noGrp="1"/>
          </p:cNvSpPr>
          <p:nvPr>
            <p:ph type="body" idx="1"/>
          </p:nvPr>
        </p:nvSpPr>
        <p:spPr>
          <a:xfrm>
            <a:off x="4595225" y="1296075"/>
            <a:ext cx="4196400" cy="355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SzPts val="1800"/>
              <a:buChar char="◎"/>
            </a:pPr>
            <a:r>
              <a:rPr lang="en" sz="1800"/>
              <a:t>150 million registered players</a:t>
            </a:r>
            <a:endParaRPr sz="1800"/>
          </a:p>
          <a:p>
            <a:pPr marL="457200" lvl="0" indent="-342900" algn="l" rtl="0">
              <a:lnSpc>
                <a:spcPct val="150000"/>
              </a:lnSpc>
              <a:spcBef>
                <a:spcPts val="0"/>
              </a:spcBef>
              <a:spcAft>
                <a:spcPts val="0"/>
              </a:spcAft>
              <a:buSzPts val="1800"/>
              <a:buChar char="◎"/>
            </a:pPr>
            <a:r>
              <a:rPr lang="en" sz="1800"/>
              <a:t>Many competing with each other to get better and achieve high ranks</a:t>
            </a:r>
            <a:endParaRPr sz="1800"/>
          </a:p>
          <a:p>
            <a:pPr marL="457200" lvl="0" indent="-342900" algn="l" rtl="0">
              <a:lnSpc>
                <a:spcPct val="150000"/>
              </a:lnSpc>
              <a:spcBef>
                <a:spcPts val="0"/>
              </a:spcBef>
              <a:spcAft>
                <a:spcPts val="0"/>
              </a:spcAft>
              <a:buSzPts val="1800"/>
              <a:buChar char="◎"/>
            </a:pPr>
            <a:r>
              <a:rPr lang="en" sz="1800"/>
              <a:t>Huge prize pools for winning teams… $6.5 million USD prize pool in world championships in 2018</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p:txBody>
      </p:sp>
      <p:sp>
        <p:nvSpPr>
          <p:cNvPr id="125" name="Google Shape;12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26" name="Google Shape;126;p17"/>
          <p:cNvPicPr preferRelativeResize="0"/>
          <p:nvPr/>
        </p:nvPicPr>
        <p:blipFill>
          <a:blip r:embed="rId3">
            <a:alphaModFix/>
          </a:blip>
          <a:stretch>
            <a:fillRect/>
          </a:stretch>
        </p:blipFill>
        <p:spPr>
          <a:xfrm>
            <a:off x="624925" y="1447425"/>
            <a:ext cx="3763824" cy="2509226"/>
          </a:xfrm>
          <a:prstGeom prst="rect">
            <a:avLst/>
          </a:prstGeom>
          <a:noFill/>
          <a:ln>
            <a:noFill/>
          </a:ln>
        </p:spPr>
      </p:pic>
      <p:pic>
        <p:nvPicPr>
          <p:cNvPr id="127" name="Google Shape;127;p17" title="Recording (6).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Data</a:t>
            </a:r>
            <a:endParaRPr/>
          </a:p>
        </p:txBody>
      </p:sp>
      <p:sp>
        <p:nvSpPr>
          <p:cNvPr id="133" name="Google Shape;133;p18"/>
          <p:cNvSpPr txBox="1">
            <a:spLocks noGrp="1"/>
          </p:cNvSpPr>
          <p:nvPr>
            <p:ph type="body" idx="1"/>
          </p:nvPr>
        </p:nvSpPr>
        <p:spPr>
          <a:xfrm>
            <a:off x="786150" y="1360125"/>
            <a:ext cx="3686400" cy="3070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SzPts val="1800"/>
              <a:buChar char="◎"/>
            </a:pPr>
            <a:r>
              <a:rPr lang="en"/>
              <a:t>Detailed records on ~12,000 recent games played by players of a similar skill level</a:t>
            </a:r>
            <a:endParaRPr/>
          </a:p>
          <a:p>
            <a:pPr marL="457200" lvl="0" indent="-342900" algn="l" rtl="0">
              <a:lnSpc>
                <a:spcPct val="150000"/>
              </a:lnSpc>
              <a:spcBef>
                <a:spcPts val="0"/>
              </a:spcBef>
              <a:spcAft>
                <a:spcPts val="0"/>
              </a:spcAft>
              <a:buSzPts val="1800"/>
              <a:buChar char="◎"/>
            </a:pPr>
            <a:r>
              <a:rPr lang="en"/>
              <a:t>Collected directly from Riot Games, the developer of League of Legends, via an API</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34" name="Google Shape;134;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35" name="Google Shape;135;p18" title="Recording (7).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pic>
        <p:nvPicPr>
          <p:cNvPr id="136" name="Google Shape;136;p18"/>
          <p:cNvPicPr preferRelativeResize="0"/>
          <p:nvPr/>
        </p:nvPicPr>
        <p:blipFill>
          <a:blip r:embed="rId5">
            <a:alphaModFix/>
          </a:blip>
          <a:stretch>
            <a:fillRect/>
          </a:stretch>
        </p:blipFill>
        <p:spPr>
          <a:xfrm>
            <a:off x="4570450" y="1543300"/>
            <a:ext cx="4109198" cy="2366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Data</a:t>
            </a:r>
            <a:endParaRPr/>
          </a:p>
        </p:txBody>
      </p:sp>
      <p:sp>
        <p:nvSpPr>
          <p:cNvPr id="142" name="Google Shape;142;p19"/>
          <p:cNvSpPr txBox="1">
            <a:spLocks noGrp="1"/>
          </p:cNvSpPr>
          <p:nvPr>
            <p:ph type="body" idx="1"/>
          </p:nvPr>
        </p:nvSpPr>
        <p:spPr>
          <a:xfrm>
            <a:off x="786150" y="1010725"/>
            <a:ext cx="7571700" cy="169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SzPts val="1800"/>
              <a:buChar char="◎"/>
            </a:pPr>
            <a:r>
              <a:rPr lang="en"/>
              <a:t>Each player’s contribution towards strategic objectives throughout the game</a:t>
            </a:r>
            <a:endParaRPr/>
          </a:p>
          <a:p>
            <a:pPr marL="457200" lvl="0" indent="-342900" algn="l" rtl="0">
              <a:lnSpc>
                <a:spcPct val="150000"/>
              </a:lnSpc>
              <a:spcBef>
                <a:spcPts val="0"/>
              </a:spcBef>
              <a:spcAft>
                <a:spcPts val="0"/>
              </a:spcAft>
              <a:buSzPts val="1800"/>
              <a:buChar char="◎"/>
            </a:pPr>
            <a:r>
              <a:rPr lang="en"/>
              <a:t>Players’ ability to combat other players on the enemy team</a:t>
            </a:r>
            <a:endParaRPr/>
          </a:p>
          <a:p>
            <a:pPr marL="457200" lvl="0" indent="-342900" algn="l" rtl="0">
              <a:lnSpc>
                <a:spcPct val="150000"/>
              </a:lnSpc>
              <a:spcBef>
                <a:spcPts val="0"/>
              </a:spcBef>
              <a:spcAft>
                <a:spcPts val="0"/>
              </a:spcAft>
              <a:buSzPts val="1800"/>
              <a:buChar char="◎"/>
            </a:pPr>
            <a:r>
              <a:rPr lang="en"/>
              <a:t>Effectiveness of each team at achieving secondary objectives and how quickly they can achieve them</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43" name="Google Shape;143;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44" name="Google Shape;144;p19"/>
          <p:cNvPicPr preferRelativeResize="0"/>
          <p:nvPr/>
        </p:nvPicPr>
        <p:blipFill>
          <a:blip r:embed="rId3">
            <a:alphaModFix/>
          </a:blip>
          <a:stretch>
            <a:fillRect/>
          </a:stretch>
        </p:blipFill>
        <p:spPr>
          <a:xfrm>
            <a:off x="4798399" y="2856025"/>
            <a:ext cx="3559450" cy="2002174"/>
          </a:xfrm>
          <a:prstGeom prst="rect">
            <a:avLst/>
          </a:prstGeom>
          <a:noFill/>
          <a:ln>
            <a:noFill/>
          </a:ln>
        </p:spPr>
      </p:pic>
      <p:pic>
        <p:nvPicPr>
          <p:cNvPr id="145" name="Google Shape;145;p19" title="Recording (8).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
              <a:t>Data exploration</a:t>
            </a:r>
            <a:endParaRPr/>
          </a:p>
        </p:txBody>
      </p:sp>
      <p:sp>
        <p:nvSpPr>
          <p:cNvPr id="151" name="Google Shape;151;p20"/>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Filling missing values</a:t>
            </a:r>
            <a:endParaRPr/>
          </a:p>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Types of columns</a:t>
            </a:r>
            <a:endParaRPr/>
          </a:p>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Histogram</a:t>
            </a:r>
            <a:endParaRPr/>
          </a:p>
          <a:p>
            <a:pPr marL="342900" lvl="0" indent="-304800" algn="just" rtl="0">
              <a:lnSpc>
                <a:spcPct val="107000"/>
              </a:lnSpc>
              <a:spcBef>
                <a:spcPts val="600"/>
              </a:spcBef>
              <a:spcAft>
                <a:spcPts val="0"/>
              </a:spcAft>
              <a:buSzPts val="1800"/>
              <a:buFont typeface="Arial"/>
              <a:buAutoNum type="arabicPeriod"/>
            </a:pPr>
            <a:r>
              <a:rPr lang="en">
                <a:latin typeface="Source Sans Pro"/>
                <a:ea typeface="Source Sans Pro"/>
                <a:cs typeface="Source Sans Pro"/>
                <a:sym typeface="Source Sans Pro"/>
              </a:rPr>
              <a:t>Correlation map</a:t>
            </a:r>
            <a:endParaRPr/>
          </a:p>
        </p:txBody>
      </p:sp>
      <p:sp>
        <p:nvSpPr>
          <p:cNvPr id="152" name="Google Shape;152;p2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53" name="Google Shape;153;p20" title="media1.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pic>
        <p:nvPicPr>
          <p:cNvPr id="154" name="Google Shape;154;p20"/>
          <p:cNvPicPr preferRelativeResize="0"/>
          <p:nvPr/>
        </p:nvPicPr>
        <p:blipFill>
          <a:blip r:embed="rId5">
            <a:alphaModFix amt="18000"/>
          </a:blip>
          <a:stretch>
            <a:fillRect/>
          </a:stretch>
        </p:blipFill>
        <p:spPr>
          <a:xfrm>
            <a:off x="4810325" y="226200"/>
            <a:ext cx="5644576" cy="5644576"/>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1671</Words>
  <Application>Microsoft Office PowerPoint</Application>
  <PresentationFormat>全屏显示(16:9)</PresentationFormat>
  <Paragraphs>254</Paragraphs>
  <Slides>34</Slides>
  <Notes>34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Consolas</vt:lpstr>
      <vt:lpstr>Roboto Slab</vt:lpstr>
      <vt:lpstr>Montserrat</vt:lpstr>
      <vt:lpstr>Source Sans Pro</vt:lpstr>
      <vt:lpstr>Arial</vt:lpstr>
      <vt:lpstr>Cordelia template</vt:lpstr>
      <vt:lpstr>Finding the Keys to Victory in League of Legends Games</vt:lpstr>
      <vt:lpstr>Table of Contents</vt:lpstr>
      <vt:lpstr>League of Legends</vt:lpstr>
      <vt:lpstr>League of Legends</vt:lpstr>
      <vt:lpstr>The Problem</vt:lpstr>
      <vt:lpstr>Why Winning Matters</vt:lpstr>
      <vt:lpstr>Our Data</vt:lpstr>
      <vt:lpstr>Our Data</vt:lpstr>
      <vt:lpstr>Data exploration</vt:lpstr>
      <vt:lpstr>Filling missing values – exploration </vt:lpstr>
      <vt:lpstr>Filling missing values</vt:lpstr>
      <vt:lpstr>Types of columns</vt:lpstr>
      <vt:lpstr>Histogram</vt:lpstr>
      <vt:lpstr>Correlation map</vt:lpstr>
      <vt:lpstr>Data Preprocessing</vt:lpstr>
      <vt:lpstr>Label Encoder</vt:lpstr>
      <vt:lpstr>Binning</vt:lpstr>
      <vt:lpstr>Feature Selection</vt:lpstr>
      <vt:lpstr>Clustering</vt:lpstr>
      <vt:lpstr>K means</vt:lpstr>
      <vt:lpstr>DBSCAN</vt:lpstr>
      <vt:lpstr>Hierarchical clustering</vt:lpstr>
      <vt:lpstr>XGBoost</vt:lpstr>
      <vt:lpstr>SVM</vt:lpstr>
      <vt:lpstr>Random Forest - Feature Selection -hansen</vt:lpstr>
      <vt:lpstr>Pure Random Forest: Initial Prediction Accuracies -hansen</vt:lpstr>
      <vt:lpstr>Multi-layer Perceptron(MLP) </vt:lpstr>
      <vt:lpstr>Multi-layer Perceptron(MLP) </vt:lpstr>
      <vt:lpstr>Experiment Results - Single Models </vt:lpstr>
      <vt:lpstr>Experiment Results - Ensemble</vt:lpstr>
      <vt:lpstr>Experiment Results - Ensemble</vt:lpstr>
      <vt:lpstr>Discussion - Other Models </vt:lpstr>
      <vt:lpstr>Discussion - Champion Selection: A Separate Problem</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Keys to Victory in League of Legends Games</dc:title>
  <cp:lastModifiedBy>t s</cp:lastModifiedBy>
  <cp:revision>1</cp:revision>
  <dcterms:modified xsi:type="dcterms:W3CDTF">2022-03-28T14:21:22Z</dcterms:modified>
</cp:coreProperties>
</file>